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18"/>
  </p:notesMasterIdLst>
  <p:sldIdLst>
    <p:sldId id="256" r:id="rId2"/>
    <p:sldId id="257" r:id="rId3"/>
    <p:sldId id="284" r:id="rId4"/>
    <p:sldId id="277" r:id="rId5"/>
    <p:sldId id="285" r:id="rId6"/>
    <p:sldId id="266" r:id="rId7"/>
    <p:sldId id="267" r:id="rId8"/>
    <p:sldId id="269" r:id="rId9"/>
    <p:sldId id="263" r:id="rId10"/>
    <p:sldId id="282" r:id="rId11"/>
    <p:sldId id="259" r:id="rId12"/>
    <p:sldId id="283" r:id="rId13"/>
    <p:sldId id="272" r:id="rId14"/>
    <p:sldId id="273" r:id="rId15"/>
    <p:sldId id="274" r:id="rId16"/>
    <p:sldId id="264" r:id="rId17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793" autoAdjust="0"/>
  </p:normalViewPr>
  <p:slideViewPr>
    <p:cSldViewPr snapToGrid="0">
      <p:cViewPr varScale="1">
        <p:scale>
          <a:sx n="52" d="100"/>
          <a:sy n="52" d="100"/>
        </p:scale>
        <p:origin x="13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7DCEE-808E-4121-B11C-26ED0DEC2A87}" type="datetimeFigureOut">
              <a:rPr lang="en-AU" smtClean="0"/>
              <a:t>7/10/2020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DC2DB-E224-4B9C-9CDA-F617AAF772A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92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DC2DB-E224-4B9C-9CDA-F617AAF772A3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0345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DC2DB-E224-4B9C-9CDA-F617AAF772A3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9848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DC2DB-E224-4B9C-9CDA-F617AAF772A3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2985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DC2DB-E224-4B9C-9CDA-F617AAF772A3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1083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DC2DB-E224-4B9C-9CDA-F617AAF772A3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8882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DC2DB-E224-4B9C-9CDA-F617AAF772A3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0713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DC2DB-E224-4B9C-9CDA-F617AAF772A3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5879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DC2DB-E224-4B9C-9CDA-F617AAF772A3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1275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DC2DB-E224-4B9C-9CDA-F617AAF772A3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4872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DC2DB-E224-4B9C-9CDA-F617AAF772A3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064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DC2DB-E224-4B9C-9CDA-F617AAF772A3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1464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DC2DB-E224-4B9C-9CDA-F617AAF772A3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4810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DC2DB-E224-4B9C-9CDA-F617AAF772A3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9117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DC2DB-E224-4B9C-9CDA-F617AAF772A3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2157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DC2DB-E224-4B9C-9CDA-F617AAF772A3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454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DC2DB-E224-4B9C-9CDA-F617AAF772A3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245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E7299-D75A-454B-90A2-3071720583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1AFA15-C11D-E54E-8D2A-6AE27F3E4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60579-3CC4-9543-B279-EE07A2AAC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24920-D8AC-1B40-9152-3753863AC43F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89870-6519-BA4D-8013-A24FC669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41D15-D584-5345-98AC-B67A36D13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6AAA-B371-F74D-9D7F-69509A1D2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50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B7E2B-DA9D-1047-B1DF-53511B3E4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48BEAD-E445-914B-AD28-1FA0D0B052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2D427-9FB5-5044-8163-BE47E954F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Team Meeting Presentation - July 2020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66AE3-DDEF-2E4F-AAE7-93D0BF6C7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C0FEE-0FC2-1E41-A22C-2D52B2F1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631B-8E3E-40C4-AC01-EA532D1597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1700248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4D1458-3E14-504A-86B0-7B0EC8A90D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4ACD82-BF6C-464D-8354-D1060287A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A108C-213C-ED42-AE17-0F818200A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Team Meeting Presentation - July 2020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2DB73-E497-4447-8381-10AC9614D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55FBF-1326-6C43-AC61-640F92CAA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631B-8E3E-40C4-AC01-EA532D1597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1914217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Meeting Presentation - July 2020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6F631B-8E3E-40C4-AC01-EA532D1597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7327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Meeting Presentation - July 2020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6F631B-8E3E-40C4-AC01-EA532D1597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5676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5C29A-3338-1F46-8967-42567E678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0E3AE-5F3E-914B-A254-F2B600B4C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B4467-AB23-9148-BADA-B1C49E946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Team Meeting Presentation - July 2020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80DEE-23C7-C840-9283-9C589A1A7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E0885-0185-3C43-864E-B1C7996A3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631B-8E3E-40C4-AC01-EA532D1597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8696200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4B87C-2E11-DA4A-9E95-CA806818F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4869C-EFFB-0E4A-BE39-CE64AC54B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63574-3D11-914A-854C-4F245C97D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Team Meeting Presentation - July 2020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A90C2-AA39-0F49-A4CC-977CF31B7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D6167-2B7B-354F-89A3-4D597BF2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631B-8E3E-40C4-AC01-EA532D1597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3032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D3833-10E8-394A-BA65-2C6E5961C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2379A-C059-624F-9971-8B787DCE7A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0902FD-6D56-3A4D-889F-66F4A9FD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770414-DDFA-194C-8CA4-5313E1AA1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Team Meeting Presentation - July 2020</a:t>
            </a:r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E9A825-52DE-494D-AC3B-F6D37342D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8491A-78CF-9448-903E-A77F3D862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631B-8E3E-40C4-AC01-EA532D1597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8793590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F2B4-1620-A74A-B7E6-6BCCCC1F1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CD963-AC18-5B42-AC0B-F4FE265BF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20B01-8377-304C-BA9E-024A1F1B6E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011635-1E0A-2446-B242-3C8D99C32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026903-069D-5A44-9A82-B25C45616D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73BE43-EA3F-E742-857B-4F56677D9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Team Meeting Presentation - July 2020</a:t>
            </a:r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C5DC10-3C5E-DB49-8225-90934CF2A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A9E009-FB57-AE4F-A695-D1BC16EAB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631B-8E3E-40C4-AC01-EA532D1597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977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C6501-6581-454D-A0B9-AEF67E589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5A4200-66B5-0643-8917-4803BCD4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24920-D8AC-1B40-9152-3753863AC43F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B9C7B-5B26-704F-B698-275EAED70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580D6-E04E-4740-B93E-CA7419595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6AAA-B371-F74D-9D7F-69509A1D2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47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55838-6AB8-2545-B076-92840F77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Team Meeting Presentation - July 2020</a:t>
            </a:r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156C28-6017-9449-BE36-A59AEE455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C67C5-31D2-FE49-9CA8-07B7D1D14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631B-8E3E-40C4-AC01-EA532D1597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9000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C6D40-835D-E446-8352-427F8B642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3E00B-F4C2-E14F-B435-6E90E9EFE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8AB9A2-CA00-7342-B280-5910BA796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FE5E6-EB90-7943-A133-43E99623C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Team Meeting Presentation - July 2020</a:t>
            </a:r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3A86A-4D72-E242-B45B-06C9BCC5A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7FD46-F400-2C43-9719-232D1D1F5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631B-8E3E-40C4-AC01-EA532D1597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7329062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18D01-1177-5349-A5B4-99AAEEC86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E4C588-579D-6E44-AFA6-3813A23F6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B0FB20-8909-3448-810F-A688E5A60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DF5D3-619B-EA4F-A666-D6B4AF93F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Team Meeting Presentation - July 2020</a:t>
            </a:r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53A8BC-CFBC-6540-930B-1690D53B3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E080CC-CE6E-164B-BEBC-8E1E1620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631B-8E3E-40C4-AC01-EA532D1597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509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BC7AF3-2876-3646-A6DF-5A593801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FAC3E-985B-3645-9294-BB7858F8D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E21F5-F94C-7E4B-B19A-3921E1390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Team Meeting Presentation - July 2020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61EE9-5F5C-5642-9847-E1B7B11179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8DFBF-DC64-724C-9F5F-F410ED9C8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F631B-8E3E-40C4-AC01-EA532D1597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211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5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zies.edu.a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g"/><Relationship Id="rId4" Type="http://schemas.openxmlformats.org/officeDocument/2006/relationships/hyperlink" Target="http://www.menzies.edu.au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zies.edu.au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zies.edu.a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zies.edu.au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g"/><Relationship Id="rId4" Type="http://schemas.openxmlformats.org/officeDocument/2006/relationships/hyperlink" Target="http://www.menzies.edu.au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zies.edu.au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g"/><Relationship Id="rId4" Type="http://schemas.openxmlformats.org/officeDocument/2006/relationships/hyperlink" Target="http://www.menzies.edu.a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hyperlink" Target="http://www.menzies.edu.a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g"/><Relationship Id="rId4" Type="http://schemas.openxmlformats.org/officeDocument/2006/relationships/hyperlink" Target="http://www.menzies.edu.a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hyperlink" Target="http://www.menzies.edu.a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g"/><Relationship Id="rId4" Type="http://schemas.openxmlformats.org/officeDocument/2006/relationships/hyperlink" Target="http://www.menzies.edu.a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g"/><Relationship Id="rId4" Type="http://schemas.openxmlformats.org/officeDocument/2006/relationships/hyperlink" Target="http://www.menzies.edu.a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g"/><Relationship Id="rId4" Type="http://schemas.openxmlformats.org/officeDocument/2006/relationships/hyperlink" Target="http://www.menzies.edu.au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nzies.edu.au/" TargetMode="External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1D8AFC0F-3D7E-459F-B07E-039CFCC02E92}"/>
              </a:ext>
            </a:extLst>
          </p:cNvPr>
          <p:cNvSpPr txBox="1">
            <a:spLocks/>
          </p:cNvSpPr>
          <p:nvPr/>
        </p:nvSpPr>
        <p:spPr>
          <a:xfrm>
            <a:off x="612559" y="765175"/>
            <a:ext cx="1074124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600" dirty="0">
                <a:solidFill>
                  <a:srgbClr val="8A32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Menzies School of Health Research</a:t>
            </a:r>
          </a:p>
        </p:txBody>
      </p:sp>
      <p:sp>
        <p:nvSpPr>
          <p:cNvPr id="21" name="Content Placeholder 18">
            <a:extLst>
              <a:ext uri="{FF2B5EF4-FFF2-40B4-BE49-F238E27FC236}">
                <a16:creationId xmlns:a16="http://schemas.microsoft.com/office/drawing/2014/main" id="{232527D9-855A-4DA4-A191-F277DD1F7BC0}"/>
              </a:ext>
            </a:extLst>
          </p:cNvPr>
          <p:cNvSpPr txBox="1">
            <a:spLocks/>
          </p:cNvSpPr>
          <p:nvPr/>
        </p:nvSpPr>
        <p:spPr>
          <a:xfrm>
            <a:off x="838200" y="2500884"/>
            <a:ext cx="10515600" cy="1201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3400" b="1" dirty="0">
                <a:latin typeface="Arial" panose="020B0604020202020204" pitchFamily="34" charset="0"/>
                <a:cs typeface="Arial" panose="020B0604020202020204" pitchFamily="34" charset="0"/>
              </a:rPr>
              <a:t>CA Youth Type 2 Diabetes Prevention</a:t>
            </a:r>
            <a:br>
              <a:rPr lang="en-AU" sz="3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3400" b="1" dirty="0">
                <a:latin typeface="Arial" panose="020B0604020202020204" pitchFamily="34" charset="0"/>
                <a:cs typeface="Arial" panose="020B0604020202020204" pitchFamily="34" charset="0"/>
              </a:rPr>
              <a:t>A consultation project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Menzies URL_RGB">
            <a:hlinkClick r:id="rId3"/>
            <a:extLst>
              <a:ext uri="{FF2B5EF4-FFF2-40B4-BE49-F238E27FC236}">
                <a16:creationId xmlns:a16="http://schemas.microsoft.com/office/drawing/2014/main" id="{862A798C-07A7-446F-891B-7382BD32CA1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162" y="3808522"/>
            <a:ext cx="5078027" cy="2414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8233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group of people wearing costumes&#10;&#10;Description generated with high confidence">
            <a:extLst>
              <a:ext uri="{FF2B5EF4-FFF2-40B4-BE49-F238E27FC236}">
                <a16:creationId xmlns:a16="http://schemas.microsoft.com/office/drawing/2014/main" id="{DDAD0290-D59B-4F30-B1BC-D82D8B2B3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486" t="11490" r="3484" b="23204"/>
          <a:stretch/>
        </p:blipFill>
        <p:spPr>
          <a:xfrm>
            <a:off x="5789639" y="1070385"/>
            <a:ext cx="6402360" cy="4717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 useBgFill="1">
        <p:nvSpPr>
          <p:cNvPr id="99" name="Freeform: Shape 98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1" name="Freeform: Shape 100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itle 17">
            <a:extLst>
              <a:ext uri="{FF2B5EF4-FFF2-40B4-BE49-F238E27FC236}">
                <a16:creationId xmlns:a16="http://schemas.microsoft.com/office/drawing/2014/main" id="{DFF1DB19-342F-467E-A25B-ECEE0DDF019E}"/>
              </a:ext>
            </a:extLst>
          </p:cNvPr>
          <p:cNvSpPr txBox="1">
            <a:spLocks/>
          </p:cNvSpPr>
          <p:nvPr/>
        </p:nvSpPr>
        <p:spPr>
          <a:xfrm>
            <a:off x="448055" y="1380744"/>
            <a:ext cx="5639277" cy="7223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spc="300" dirty="0">
                <a:latin typeface="+mn-lt"/>
              </a:rPr>
              <a:t>Community consultations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247E4F-A086-4374-8030-2EC4565C0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endParaRPr lang="en-US" sz="2000">
              <a:latin typeface="+mn-lt"/>
              <a:cs typeface="+mn-cs"/>
            </a:endParaRPr>
          </a:p>
          <a:p>
            <a:pPr marL="0"/>
            <a:endParaRPr lang="en-US" sz="2000" dirty="0">
              <a:latin typeface="+mn-lt"/>
              <a:cs typeface="+mn-cs"/>
            </a:endParaRPr>
          </a:p>
          <a:p>
            <a:pPr marL="0"/>
            <a:endParaRPr lang="en-US" sz="2000" dirty="0">
              <a:latin typeface="+mn-lt"/>
              <a:cs typeface="+mn-cs"/>
            </a:endParaRP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643C239F-3A81-4663-9DA1-2ABB7F5C05A4}"/>
              </a:ext>
            </a:extLst>
          </p:cNvPr>
          <p:cNvSpPr txBox="1">
            <a:spLocks/>
          </p:cNvSpPr>
          <p:nvPr/>
        </p:nvSpPr>
        <p:spPr>
          <a:xfrm>
            <a:off x="298616" y="6517761"/>
            <a:ext cx="274505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000" dirty="0"/>
              <a:t>CA ASHN Research Showcase – October 8, 2020</a:t>
            </a:r>
            <a:endParaRPr lang="en-AU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27DD72-DA18-4AC4-B787-FC34B7663563}"/>
              </a:ext>
            </a:extLst>
          </p:cNvPr>
          <p:cNvSpPr txBox="1"/>
          <p:nvPr/>
        </p:nvSpPr>
        <p:spPr>
          <a:xfrm>
            <a:off x="182483" y="2622339"/>
            <a:ext cx="54261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cs typeface="Arial" panose="020B0604020202020204" pitchFamily="34" charset="0"/>
              </a:rPr>
              <a:t>14 workshops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20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cs typeface="Arial" panose="020B0604020202020204" pitchFamily="34" charset="0"/>
              </a:rPr>
              <a:t>Service providers, cultural advisors, and parent groups (Jul 2019 – Feb 2020)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20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cs typeface="Arial" panose="020B0604020202020204" pitchFamily="34" charset="0"/>
              </a:rPr>
              <a:t>Appropriateness, acceptability, content and logistics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20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cs typeface="Arial" panose="020B0604020202020204" pitchFamily="34" charset="0"/>
              </a:rPr>
              <a:t>Data analysis completed</a:t>
            </a:r>
          </a:p>
        </p:txBody>
      </p:sp>
      <p:pic>
        <p:nvPicPr>
          <p:cNvPr id="21" name="Picture 20" descr="Menzies URL_RGB">
            <a:hlinkClick r:id="rId4"/>
            <a:extLst>
              <a:ext uri="{FF2B5EF4-FFF2-40B4-BE49-F238E27FC236}">
                <a16:creationId xmlns:a16="http://schemas.microsoft.com/office/drawing/2014/main" id="{E5A9CB39-B502-42BB-B6C4-090CA23B9DA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435397" cy="13760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115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CF0B32C-C7A6-4954-84C5-E42CBD60C92F}"/>
              </a:ext>
            </a:extLst>
          </p:cNvPr>
          <p:cNvSpPr txBox="1">
            <a:spLocks/>
          </p:cNvSpPr>
          <p:nvPr/>
        </p:nvSpPr>
        <p:spPr>
          <a:xfrm>
            <a:off x="4495047" y="3140538"/>
            <a:ext cx="3694590" cy="528005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AU" sz="2800" b="1" dirty="0">
                <a:latin typeface="+mn-lt"/>
              </a:rPr>
              <a:t>Consultation findings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BFFBD9-5438-4B39-BDEC-AA4F4712991B}"/>
              </a:ext>
            </a:extLst>
          </p:cNvPr>
          <p:cNvSpPr/>
          <p:nvPr/>
        </p:nvSpPr>
        <p:spPr>
          <a:xfrm>
            <a:off x="8507536" y="309599"/>
            <a:ext cx="3381179" cy="294830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>
                <a:cs typeface="Arial" panose="020B0604020202020204" pitchFamily="34" charset="0"/>
              </a:rPr>
              <a:t>“Like I said before this [program] is very important for our children. We want them to be happy, to live happy, healthy lives.” </a:t>
            </a:r>
          </a:p>
          <a:p>
            <a:pPr algn="ctr"/>
            <a:r>
              <a:rPr lang="en-AU" sz="2000" dirty="0">
                <a:cs typeface="Arial" panose="020B0604020202020204" pitchFamily="34" charset="0"/>
              </a:rPr>
              <a:t>(Cultural advisor)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0DC1E3E-80A4-48F5-9AAE-98FA06C842AB}"/>
              </a:ext>
            </a:extLst>
          </p:cNvPr>
          <p:cNvSpPr/>
          <p:nvPr/>
        </p:nvSpPr>
        <p:spPr>
          <a:xfrm>
            <a:off x="341245" y="3705152"/>
            <a:ext cx="3195808" cy="27340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>
                <a:cs typeface="Arial" panose="020B0604020202020204" pitchFamily="34" charset="0"/>
              </a:rPr>
              <a:t>“I think people would engage more if they related to the person.  So, definitely a local person [for facilitation].” (Parent)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CF87FFB-C06B-4219-8AC5-A9D93B18D081}"/>
              </a:ext>
            </a:extLst>
          </p:cNvPr>
          <p:cNvSpPr/>
          <p:nvPr/>
        </p:nvSpPr>
        <p:spPr>
          <a:xfrm>
            <a:off x="8106892" y="3600094"/>
            <a:ext cx="4007576" cy="307534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>
                <a:cs typeface="Arial" panose="020B0604020202020204" pitchFamily="34" charset="0"/>
              </a:rPr>
              <a:t>Be flexible, [program] must be flexible if you're working with a family… I think more hands-on stuff rather than sitting down and talking.” (Community engagement officer)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8AC9EE-65D7-4B6A-954F-E9C1068B178D}"/>
              </a:ext>
            </a:extLst>
          </p:cNvPr>
          <p:cNvSpPr/>
          <p:nvPr/>
        </p:nvSpPr>
        <p:spPr>
          <a:xfrm>
            <a:off x="4690395" y="3921581"/>
            <a:ext cx="2972558" cy="257129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>
                <a:cs typeface="Arial" panose="020B0604020202020204" pitchFamily="34" charset="0"/>
              </a:rPr>
              <a:t>“Let the community decide if they need all 10 sessions or fewer sessions.” (Dietitian)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BB2B410-C89C-4405-A150-D9B66984627F}"/>
              </a:ext>
            </a:extLst>
          </p:cNvPr>
          <p:cNvSpPr/>
          <p:nvPr/>
        </p:nvSpPr>
        <p:spPr>
          <a:xfrm>
            <a:off x="190880" y="337099"/>
            <a:ext cx="3986268" cy="294830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>
                <a:cs typeface="Arial" panose="020B0604020202020204" pitchFamily="34" charset="0"/>
              </a:rPr>
              <a:t> “Program needs to come from more of a holistic approach rather than a deficit model.” </a:t>
            </a:r>
          </a:p>
          <a:p>
            <a:pPr algn="ctr"/>
            <a:r>
              <a:rPr lang="en-AU" sz="2000" dirty="0">
                <a:cs typeface="Arial" panose="020B0604020202020204" pitchFamily="34" charset="0"/>
              </a:rPr>
              <a:t>(Cultural advisor)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0E78138-2D3B-4271-A414-6F2DE3A319C0}"/>
              </a:ext>
            </a:extLst>
          </p:cNvPr>
          <p:cNvSpPr/>
          <p:nvPr/>
        </p:nvSpPr>
        <p:spPr>
          <a:xfrm>
            <a:off x="4615034" y="337099"/>
            <a:ext cx="3123280" cy="223708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>
                <a:cs typeface="Arial" panose="020B0604020202020204" pitchFamily="34" charset="0"/>
              </a:rPr>
              <a:t>“It’s a good program for people that want to make changes or are already making changes.” </a:t>
            </a:r>
          </a:p>
          <a:p>
            <a:pPr algn="ctr"/>
            <a:r>
              <a:rPr lang="en-AU" sz="2000" dirty="0">
                <a:cs typeface="Arial" panose="020B0604020202020204" pitchFamily="34" charset="0"/>
              </a:rPr>
              <a:t>(Parent) 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38956004-AF95-41B1-BF6B-DF1940E520AB}"/>
              </a:ext>
            </a:extLst>
          </p:cNvPr>
          <p:cNvSpPr txBox="1">
            <a:spLocks/>
          </p:cNvSpPr>
          <p:nvPr/>
        </p:nvSpPr>
        <p:spPr>
          <a:xfrm>
            <a:off x="234331" y="6492875"/>
            <a:ext cx="274505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000" dirty="0"/>
              <a:t>CA ASHN Research Showcase – October 8, 2020</a:t>
            </a:r>
            <a:endParaRPr lang="en-AU" sz="1000" dirty="0"/>
          </a:p>
        </p:txBody>
      </p:sp>
    </p:spTree>
    <p:extLst>
      <p:ext uri="{BB962C8B-B14F-4D97-AF65-F5344CB8AC3E}">
        <p14:creationId xmlns:p14="http://schemas.microsoft.com/office/powerpoint/2010/main" val="3685253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9" name="Freeform: Shape 98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1" name="Freeform: Shape 100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itle 17">
            <a:extLst>
              <a:ext uri="{FF2B5EF4-FFF2-40B4-BE49-F238E27FC236}">
                <a16:creationId xmlns:a16="http://schemas.microsoft.com/office/drawing/2014/main" id="{DFF1DB19-342F-467E-A25B-ECEE0DDF019E}"/>
              </a:ext>
            </a:extLst>
          </p:cNvPr>
          <p:cNvSpPr txBox="1">
            <a:spLocks/>
          </p:cNvSpPr>
          <p:nvPr/>
        </p:nvSpPr>
        <p:spPr>
          <a:xfrm>
            <a:off x="59436" y="1380744"/>
            <a:ext cx="5960364" cy="722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kern="1200" spc="3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Key consultation findings………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247E4F-A086-4374-8030-2EC4565C0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endParaRPr lang="en-US" sz="2000">
              <a:latin typeface="+mn-lt"/>
              <a:cs typeface="+mn-cs"/>
            </a:endParaRPr>
          </a:p>
          <a:p>
            <a:pPr marL="0"/>
            <a:endParaRPr lang="en-US" sz="2000" dirty="0">
              <a:latin typeface="+mn-lt"/>
              <a:cs typeface="+mn-cs"/>
            </a:endParaRPr>
          </a:p>
          <a:p>
            <a:pPr marL="0"/>
            <a:endParaRPr lang="en-US" sz="2000" dirty="0">
              <a:latin typeface="+mn-lt"/>
              <a:cs typeface="+mn-cs"/>
            </a:endParaRP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643C239F-3A81-4663-9DA1-2ABB7F5C05A4}"/>
              </a:ext>
            </a:extLst>
          </p:cNvPr>
          <p:cNvSpPr txBox="1">
            <a:spLocks/>
          </p:cNvSpPr>
          <p:nvPr/>
        </p:nvSpPr>
        <p:spPr>
          <a:xfrm>
            <a:off x="298616" y="6517761"/>
            <a:ext cx="274505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000" dirty="0"/>
              <a:t>CA ASHN Research Showcase – October 8, 2020</a:t>
            </a:r>
            <a:endParaRPr lang="en-AU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27DD72-DA18-4AC4-B787-FC34B7663563}"/>
              </a:ext>
            </a:extLst>
          </p:cNvPr>
          <p:cNvSpPr txBox="1"/>
          <p:nvPr/>
        </p:nvSpPr>
        <p:spPr>
          <a:xfrm>
            <a:off x="6223194" y="688019"/>
            <a:ext cx="5704930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cs typeface="Arial" panose="020B0604020202020204" pitchFamily="34" charset="0"/>
              </a:rPr>
              <a:t>A strong need for the proposed youth diabetes and obesity prevention program.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cs typeface="Arial" panose="020B0604020202020204" pitchFamily="34" charset="0"/>
              </a:rPr>
              <a:t>The program needs to be community owned and led.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cs typeface="Arial" panose="020B0604020202020204" pitchFamily="34" charset="0"/>
              </a:rPr>
              <a:t>Community members need to be trained as facilitators for program delivery.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cs typeface="Arial" panose="020B0604020202020204" pitchFamily="34" charset="0"/>
              </a:rPr>
              <a:t>Program needs to be flexible to accommodate community priorities.</a:t>
            </a:r>
          </a:p>
          <a:p>
            <a:pPr>
              <a:spcAft>
                <a:spcPts val="600"/>
              </a:spcAft>
            </a:pPr>
            <a:endParaRPr lang="en-AU" dirty="0"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cs typeface="Arial" panose="020B0604020202020204" pitchFamily="34" charset="0"/>
              </a:rPr>
              <a:t>Program manual needs to be reviewed to adapt to the Central Australian context.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cs typeface="Arial" panose="020B0604020202020204" pitchFamily="34" charset="0"/>
              </a:rPr>
              <a:t>There needs to be a sound evaluation plan prior to piloting the program.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cs typeface="Arial" panose="020B0604020202020204" pitchFamily="34" charset="0"/>
            </a:endParaRPr>
          </a:p>
        </p:txBody>
      </p:sp>
      <p:pic>
        <p:nvPicPr>
          <p:cNvPr id="21" name="Picture 20" descr="Menzies URL_RGB">
            <a:hlinkClick r:id="rId3"/>
            <a:extLst>
              <a:ext uri="{FF2B5EF4-FFF2-40B4-BE49-F238E27FC236}">
                <a16:creationId xmlns:a16="http://schemas.microsoft.com/office/drawing/2014/main" id="{E5A9CB39-B502-42BB-B6C4-090CA23B9DA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435397" cy="1376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group of people wearing costumes&#10;&#10;Description generated with high confidence">
            <a:extLst>
              <a:ext uri="{FF2B5EF4-FFF2-40B4-BE49-F238E27FC236}">
                <a16:creationId xmlns:a16="http://schemas.microsoft.com/office/drawing/2014/main" id="{DDAD0290-D59B-4F30-B1BC-D82D8B2B30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486" t="11490" r="3484" b="23204"/>
          <a:stretch/>
        </p:blipFill>
        <p:spPr>
          <a:xfrm>
            <a:off x="346935" y="2570622"/>
            <a:ext cx="4696413" cy="34541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1181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7">
            <a:extLst>
              <a:ext uri="{FF2B5EF4-FFF2-40B4-BE49-F238E27FC236}">
                <a16:creationId xmlns:a16="http://schemas.microsoft.com/office/drawing/2014/main" id="{DFF1DB19-342F-467E-A25B-ECEE0DDF019E}"/>
              </a:ext>
            </a:extLst>
          </p:cNvPr>
          <p:cNvSpPr txBox="1">
            <a:spLocks/>
          </p:cNvSpPr>
          <p:nvPr/>
        </p:nvSpPr>
        <p:spPr>
          <a:xfrm>
            <a:off x="344461" y="1557890"/>
            <a:ext cx="3854677" cy="7037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spc="300" dirty="0">
                <a:latin typeface="+mn-lt"/>
              </a:rPr>
              <a:t>Program Revision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Menzies URL_RGB">
            <a:hlinkClick r:id="rId3"/>
            <a:extLst>
              <a:ext uri="{FF2B5EF4-FFF2-40B4-BE49-F238E27FC236}">
                <a16:creationId xmlns:a16="http://schemas.microsoft.com/office/drawing/2014/main" id="{A82C1886-4013-4FD1-95DD-A85467939D7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435397" cy="137603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643C239F-3A81-4663-9DA1-2ABB7F5C05A4}"/>
              </a:ext>
            </a:extLst>
          </p:cNvPr>
          <p:cNvSpPr txBox="1">
            <a:spLocks/>
          </p:cNvSpPr>
          <p:nvPr/>
        </p:nvSpPr>
        <p:spPr>
          <a:xfrm>
            <a:off x="282235" y="6478140"/>
            <a:ext cx="274505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000" dirty="0"/>
              <a:t>CA ASHN Research Showcase – October 8, 2020</a:t>
            </a:r>
            <a:endParaRPr lang="en-AU" sz="1000" dirty="0"/>
          </a:p>
        </p:txBody>
      </p:sp>
      <p:pic>
        <p:nvPicPr>
          <p:cNvPr id="2" name="Picture 2" descr="Chasms, Cliffs and Caterpillar Dreaming | The Snail Trail">
            <a:extLst>
              <a:ext uri="{FF2B5EF4-FFF2-40B4-BE49-F238E27FC236}">
                <a16:creationId xmlns:a16="http://schemas.microsoft.com/office/drawing/2014/main" id="{AC85D657-A739-4E94-9488-054BC289D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002" y="0"/>
            <a:ext cx="5950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A45515-F7F6-4F30-B1B0-AB7CED0E2ED5}"/>
              </a:ext>
            </a:extLst>
          </p:cNvPr>
          <p:cNvSpPr txBox="1"/>
          <p:nvPr/>
        </p:nvSpPr>
        <p:spPr>
          <a:xfrm>
            <a:off x="282235" y="2666439"/>
            <a:ext cx="60652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cs typeface="Arial" panose="020B0604020202020204" pitchFamily="34" charset="0"/>
              </a:rPr>
              <a:t>Preliminary revision by the Dietitians Working Group (Dec 2019)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cs typeface="Arial" panose="020B0604020202020204" pitchFamily="34" charset="0"/>
              </a:rPr>
              <a:t>Cultural advisor review (Feb – Mar 2020)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cs typeface="Arial" panose="020B0604020202020204" pitchFamily="34" charset="0"/>
              </a:rPr>
              <a:t>Detailed revision by the Dietitians Working Group (May – Jul 2020)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cs typeface="Arial" panose="020B0604020202020204" pitchFamily="34" charset="0"/>
              </a:rPr>
              <a:t>Cultural reference group review is underway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cs typeface="Arial" panose="020B0604020202020204" pitchFamily="34" charset="0"/>
              </a:rPr>
              <a:t>Anticipated to be complete by end Oct 2020</a:t>
            </a:r>
          </a:p>
        </p:txBody>
      </p:sp>
    </p:spTree>
    <p:extLst>
      <p:ext uri="{BB962C8B-B14F-4D97-AF65-F5344CB8AC3E}">
        <p14:creationId xmlns:p14="http://schemas.microsoft.com/office/powerpoint/2010/main" val="1239871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CF0B32C-C7A6-4954-84C5-E42CBD60C92F}"/>
              </a:ext>
            </a:extLst>
          </p:cNvPr>
          <p:cNvSpPr txBox="1">
            <a:spLocks/>
          </p:cNvSpPr>
          <p:nvPr/>
        </p:nvSpPr>
        <p:spPr>
          <a:xfrm>
            <a:off x="507876" y="1525310"/>
            <a:ext cx="3073524" cy="543188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AU" sz="2800" b="1" dirty="0">
                <a:latin typeface="+mn-lt"/>
              </a:rPr>
              <a:t>Key revisions……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8A6ED66-A195-4AE3-9698-5AEBE731C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795004"/>
              </p:ext>
            </p:extLst>
          </p:nvPr>
        </p:nvGraphicFramePr>
        <p:xfrm>
          <a:off x="5515724" y="745725"/>
          <a:ext cx="6389257" cy="5477524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738326">
                  <a:extLst>
                    <a:ext uri="{9D8B030D-6E8A-4147-A177-3AD203B41FA5}">
                      <a16:colId xmlns:a16="http://schemas.microsoft.com/office/drawing/2014/main" val="2201266538"/>
                    </a:ext>
                  </a:extLst>
                </a:gridCol>
                <a:gridCol w="4650931">
                  <a:extLst>
                    <a:ext uri="{9D8B030D-6E8A-4147-A177-3AD203B41FA5}">
                      <a16:colId xmlns:a16="http://schemas.microsoft.com/office/drawing/2014/main" val="1724608166"/>
                    </a:ext>
                  </a:extLst>
                </a:gridCol>
              </a:tblGrid>
              <a:tr h="4839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AU" sz="1400" b="0" dirty="0">
                          <a:effectLst/>
                        </a:rPr>
                        <a:t>1. Welcome session</a:t>
                      </a:r>
                      <a:endParaRPr lang="en-A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5" marR="36035" marT="0" marB="0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400" b="0" dirty="0">
                          <a:effectLst/>
                        </a:rPr>
                        <a:t>Introduction to the program, facilitators and families</a:t>
                      </a:r>
                    </a:p>
                    <a:p>
                      <a:pPr marL="285750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400" b="0" dirty="0">
                          <a:effectLst/>
                        </a:rPr>
                        <a:t>Food groups</a:t>
                      </a:r>
                      <a:endParaRPr lang="en-A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5" marR="36035" marT="0" marB="0"/>
                </a:tc>
                <a:extLst>
                  <a:ext uri="{0D108BD9-81ED-4DB2-BD59-A6C34878D82A}">
                    <a16:rowId xmlns:a16="http://schemas.microsoft.com/office/drawing/2014/main" val="755147684"/>
                  </a:ext>
                </a:extLst>
              </a:tr>
              <a:tr h="72585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AU" sz="1400" b="0" dirty="0">
                          <a:solidFill>
                            <a:srgbClr val="FF0000"/>
                          </a:solidFill>
                          <a:effectLst/>
                        </a:rPr>
                        <a:t>2. Traditional Foods, Traditional Lifestyle and Whole Foods </a:t>
                      </a:r>
                      <a:endParaRPr lang="en-AU" sz="1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5" marR="36035" marT="0" marB="0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400" b="0" dirty="0">
                          <a:solidFill>
                            <a:srgbClr val="FF0000"/>
                          </a:solidFill>
                          <a:effectLst/>
                        </a:rPr>
                        <a:t>Knowledge of traditional bush foods</a:t>
                      </a:r>
                    </a:p>
                    <a:p>
                      <a:pPr marL="285750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400" b="0" dirty="0">
                          <a:solidFill>
                            <a:srgbClr val="FF0000"/>
                          </a:solidFill>
                          <a:effectLst/>
                        </a:rPr>
                        <a:t>Traditional food practices and lifestyles</a:t>
                      </a:r>
                      <a:endParaRPr lang="en-AU" sz="1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5" marR="36035" marT="0" marB="0"/>
                </a:tc>
                <a:extLst>
                  <a:ext uri="{0D108BD9-81ED-4DB2-BD59-A6C34878D82A}">
                    <a16:rowId xmlns:a16="http://schemas.microsoft.com/office/drawing/2014/main" val="434407699"/>
                  </a:ext>
                </a:extLst>
              </a:tr>
              <a:tr h="4839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AU" sz="1400" b="0" dirty="0">
                          <a:effectLst/>
                        </a:rPr>
                        <a:t>3. Choosing Healthy Foods </a:t>
                      </a:r>
                      <a:endParaRPr lang="en-A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5" marR="36035" marT="0" marB="0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400" b="0" dirty="0">
                          <a:effectLst/>
                        </a:rPr>
                        <a:t>Understanding the nutritional value of different foods</a:t>
                      </a:r>
                      <a:endParaRPr lang="en-A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5" marR="36035" marT="0" marB="0"/>
                </a:tc>
                <a:extLst>
                  <a:ext uri="{0D108BD9-81ED-4DB2-BD59-A6C34878D82A}">
                    <a16:rowId xmlns:a16="http://schemas.microsoft.com/office/drawing/2014/main" val="3576778790"/>
                  </a:ext>
                </a:extLst>
              </a:tr>
              <a:tr h="72585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AU" sz="1400" b="0" dirty="0">
                          <a:solidFill>
                            <a:srgbClr val="FF0000"/>
                          </a:solidFill>
                          <a:effectLst/>
                        </a:rPr>
                        <a:t>4. Mindful Eating &amp; Self-compassion </a:t>
                      </a:r>
                      <a:endParaRPr lang="en-AU" sz="1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5" marR="36035" marT="0" marB="0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400" b="0" dirty="0">
                          <a:solidFill>
                            <a:srgbClr val="FF0000"/>
                          </a:solidFill>
                          <a:effectLst/>
                        </a:rPr>
                        <a:t>Self-care awareness</a:t>
                      </a:r>
                    </a:p>
                    <a:p>
                      <a:pPr marL="285750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400" b="0" dirty="0">
                          <a:solidFill>
                            <a:srgbClr val="FF0000"/>
                          </a:solidFill>
                          <a:effectLst/>
                        </a:rPr>
                        <a:t>Mindful eating techniques</a:t>
                      </a:r>
                    </a:p>
                    <a:p>
                      <a:pPr marL="285750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400" b="0" dirty="0">
                          <a:solidFill>
                            <a:srgbClr val="FF0000"/>
                          </a:solidFill>
                          <a:effectLst/>
                        </a:rPr>
                        <a:t>Stress management skills</a:t>
                      </a:r>
                      <a:endParaRPr lang="en-AU" sz="1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5" marR="36035" marT="0" marB="0"/>
                </a:tc>
                <a:extLst>
                  <a:ext uri="{0D108BD9-81ED-4DB2-BD59-A6C34878D82A}">
                    <a16:rowId xmlns:a16="http://schemas.microsoft.com/office/drawing/2014/main" val="2114443062"/>
                  </a:ext>
                </a:extLst>
              </a:tr>
              <a:tr h="53187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AU" sz="1400" b="0" dirty="0">
                          <a:effectLst/>
                        </a:rPr>
                        <a:t>5. Joyful Movements </a:t>
                      </a:r>
                      <a:endParaRPr lang="en-A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5" marR="36035" marT="0" marB="0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400" b="0" dirty="0">
                          <a:effectLst/>
                        </a:rPr>
                        <a:t>Physical activity, exercising safely</a:t>
                      </a:r>
                    </a:p>
                    <a:p>
                      <a:pPr marL="285750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400" b="0" dirty="0">
                          <a:effectLst/>
                        </a:rPr>
                        <a:t>Access to fitness resources in the community</a:t>
                      </a:r>
                      <a:endParaRPr lang="en-A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5" marR="36035" marT="0" marB="0"/>
                </a:tc>
                <a:extLst>
                  <a:ext uri="{0D108BD9-81ED-4DB2-BD59-A6C34878D82A}">
                    <a16:rowId xmlns:a16="http://schemas.microsoft.com/office/drawing/2014/main" val="2876557797"/>
                  </a:ext>
                </a:extLst>
              </a:tr>
              <a:tr h="4839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AU" sz="1400" b="0" dirty="0">
                          <a:effectLst/>
                        </a:rPr>
                        <a:t>6. Balancing Your Plate </a:t>
                      </a:r>
                      <a:endParaRPr lang="en-A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5" marR="36035" marT="0" marB="0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400" b="0" dirty="0">
                          <a:effectLst/>
                        </a:rPr>
                        <a:t>Balanced meal</a:t>
                      </a:r>
                    </a:p>
                    <a:p>
                      <a:pPr marL="285750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400" b="0" dirty="0">
                          <a:effectLst/>
                        </a:rPr>
                        <a:t>Food groups</a:t>
                      </a:r>
                      <a:endParaRPr lang="en-A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5" marR="36035" marT="0" marB="0"/>
                </a:tc>
                <a:extLst>
                  <a:ext uri="{0D108BD9-81ED-4DB2-BD59-A6C34878D82A}">
                    <a16:rowId xmlns:a16="http://schemas.microsoft.com/office/drawing/2014/main" val="2522758423"/>
                  </a:ext>
                </a:extLst>
              </a:tr>
              <a:tr h="4839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AU" sz="1400" b="0" dirty="0">
                          <a:effectLst/>
                        </a:rPr>
                        <a:t>7. Healthy Environment </a:t>
                      </a:r>
                      <a:endParaRPr lang="en-A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5" marR="36035" marT="0" marB="0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400" b="0" dirty="0">
                          <a:effectLst/>
                        </a:rPr>
                        <a:t>Role modelling at home</a:t>
                      </a:r>
                    </a:p>
                    <a:p>
                      <a:pPr marL="285750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400" b="0" dirty="0">
                          <a:effectLst/>
                        </a:rPr>
                        <a:t>Ways to create healthy food environment</a:t>
                      </a:r>
                      <a:endParaRPr lang="en-A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5" marR="36035" marT="0" marB="0"/>
                </a:tc>
                <a:extLst>
                  <a:ext uri="{0D108BD9-81ED-4DB2-BD59-A6C34878D82A}">
                    <a16:rowId xmlns:a16="http://schemas.microsoft.com/office/drawing/2014/main" val="2924506100"/>
                  </a:ext>
                </a:extLst>
              </a:tr>
              <a:tr h="31035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AU" sz="1400" b="0" dirty="0">
                          <a:effectLst/>
                        </a:rPr>
                        <a:t>8. Eating out </a:t>
                      </a:r>
                      <a:endParaRPr lang="en-A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5" marR="36035" marT="0" marB="0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400" b="0" dirty="0">
                          <a:effectLst/>
                        </a:rPr>
                        <a:t>Healthier choices when eating away from home  </a:t>
                      </a:r>
                      <a:endParaRPr lang="en-A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5" marR="36035" marT="0" marB="0"/>
                </a:tc>
                <a:extLst>
                  <a:ext uri="{0D108BD9-81ED-4DB2-BD59-A6C34878D82A}">
                    <a16:rowId xmlns:a16="http://schemas.microsoft.com/office/drawing/2014/main" val="3429751722"/>
                  </a:ext>
                </a:extLst>
              </a:tr>
              <a:tr h="72585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AU" sz="1400" b="0" dirty="0">
                          <a:solidFill>
                            <a:srgbClr val="FF0000"/>
                          </a:solidFill>
                          <a:effectLst/>
                        </a:rPr>
                        <a:t>9. Stress management </a:t>
                      </a:r>
                      <a:endParaRPr lang="en-AU" sz="1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5" marR="36035" marT="0" marB="0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400" b="0" dirty="0">
                          <a:solidFill>
                            <a:srgbClr val="FF0000"/>
                          </a:solidFill>
                          <a:effectLst/>
                        </a:rPr>
                        <a:t>Positive and negative thoughts</a:t>
                      </a:r>
                    </a:p>
                    <a:p>
                      <a:pPr marL="285750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400" b="0" dirty="0">
                          <a:solidFill>
                            <a:srgbClr val="FF0000"/>
                          </a:solidFill>
                          <a:effectLst/>
                        </a:rPr>
                        <a:t>Managing slips from healthy eating and physical activity   </a:t>
                      </a:r>
                      <a:endParaRPr lang="en-AU" sz="1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5" marR="36035" marT="0" marB="0"/>
                </a:tc>
                <a:extLst>
                  <a:ext uri="{0D108BD9-81ED-4DB2-BD59-A6C34878D82A}">
                    <a16:rowId xmlns:a16="http://schemas.microsoft.com/office/drawing/2014/main" val="3611542232"/>
                  </a:ext>
                </a:extLst>
              </a:tr>
              <a:tr h="5221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AU" sz="1400" b="0" dirty="0">
                          <a:effectLst/>
                        </a:rPr>
                        <a:t>10. Ways to stay motivated</a:t>
                      </a:r>
                      <a:endParaRPr lang="en-A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35" marR="36035" marT="0" marB="0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400" b="0" dirty="0">
                          <a:effectLst/>
                        </a:rPr>
                        <a:t>Revision of topics covered</a:t>
                      </a:r>
                    </a:p>
                    <a:p>
                      <a:pPr marL="285750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400" b="0" dirty="0">
                          <a:effectLst/>
                        </a:rPr>
                        <a:t>Families can choose particular topics</a:t>
                      </a:r>
                    </a:p>
                  </a:txBody>
                  <a:tcPr marL="36035" marR="36035" marT="0" marB="0"/>
                </a:tc>
                <a:extLst>
                  <a:ext uri="{0D108BD9-81ED-4DB2-BD59-A6C34878D82A}">
                    <a16:rowId xmlns:a16="http://schemas.microsoft.com/office/drawing/2014/main" val="371514039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9932933-A553-4733-AF12-B3F51AAFE7CA}"/>
              </a:ext>
            </a:extLst>
          </p:cNvPr>
          <p:cNvSpPr txBox="1"/>
          <p:nvPr/>
        </p:nvSpPr>
        <p:spPr>
          <a:xfrm>
            <a:off x="797873" y="3205550"/>
            <a:ext cx="354257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Arial" panose="020B0604020202020204" pitchFamily="34" charset="0"/>
                <a:cs typeface="Arial" panose="020B0604020202020204" pitchFamily="34" charset="0"/>
              </a:rPr>
              <a:t>Families Eat well and Stay strong</a:t>
            </a: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Artweyenhenge arlkweme Merne Marda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F9EAD0-353B-40A4-9280-26627DA3CAC7}"/>
              </a:ext>
            </a:extLst>
          </p:cNvPr>
          <p:cNvSpPr txBox="1"/>
          <p:nvPr/>
        </p:nvSpPr>
        <p:spPr>
          <a:xfrm>
            <a:off x="2905691" y="3871206"/>
            <a:ext cx="2610033" cy="7386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Arial" panose="020B0604020202020204" pitchFamily="34" charset="0"/>
                <a:cs typeface="Arial" panose="020B0604020202020204" pitchFamily="34" charset="0"/>
              </a:rPr>
              <a:t>Healthy Heart and Soul </a:t>
            </a:r>
            <a:r>
              <a:rPr lang="en-AU" sz="14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ayerte-ayerte urtakwerte atnerte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0EA025-0DCC-4A42-99AB-F1AC52A022B2}"/>
              </a:ext>
            </a:extLst>
          </p:cNvPr>
          <p:cNvSpPr txBox="1"/>
          <p:nvPr/>
        </p:nvSpPr>
        <p:spPr>
          <a:xfrm>
            <a:off x="175703" y="2254315"/>
            <a:ext cx="5159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cs typeface="Arial" panose="020B0604020202020204" pitchFamily="34" charset="0"/>
              </a:rPr>
              <a:t>Families proposed names for the program (Arrernte and English)</a:t>
            </a:r>
          </a:p>
        </p:txBody>
      </p:sp>
      <p:pic>
        <p:nvPicPr>
          <p:cNvPr id="19" name="Picture 18" descr="Menzies URL_RGB">
            <a:hlinkClick r:id="rId3"/>
            <a:extLst>
              <a:ext uri="{FF2B5EF4-FFF2-40B4-BE49-F238E27FC236}">
                <a16:creationId xmlns:a16="http://schemas.microsoft.com/office/drawing/2014/main" id="{677A1F4E-E5A1-441D-A513-D504C81302B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435397" cy="137603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0D9BA694-0147-4515-A26B-C5F66833C17B}"/>
              </a:ext>
            </a:extLst>
          </p:cNvPr>
          <p:cNvSpPr txBox="1">
            <a:spLocks/>
          </p:cNvSpPr>
          <p:nvPr/>
        </p:nvSpPr>
        <p:spPr>
          <a:xfrm>
            <a:off x="282234" y="6592156"/>
            <a:ext cx="2745051" cy="265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000" dirty="0"/>
              <a:t>CA ASHN Research Showcase – October 8, 2020</a:t>
            </a:r>
            <a:endParaRPr lang="en-AU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FA9031-5B6E-40AC-80D5-9361595C1DAA}"/>
              </a:ext>
            </a:extLst>
          </p:cNvPr>
          <p:cNvSpPr txBox="1"/>
          <p:nvPr/>
        </p:nvSpPr>
        <p:spPr>
          <a:xfrm>
            <a:off x="287019" y="3987368"/>
            <a:ext cx="2484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Arial" panose="020B0604020202020204" pitchFamily="34" charset="0"/>
                <a:cs typeface="Arial" panose="020B0604020202020204" pitchFamily="34" charset="0"/>
              </a:rPr>
              <a:t>Eating Good food  </a:t>
            </a:r>
            <a:endParaRPr lang="en-A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400" b="1" i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Merne</a:t>
            </a:r>
            <a:r>
              <a:rPr lang="en-AU" sz="14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b="1" i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mwarre</a:t>
            </a:r>
            <a:r>
              <a:rPr lang="en-AU" sz="14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b="1" i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arlkweme</a:t>
            </a:r>
            <a:endParaRPr lang="en-AU" sz="1400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70A80E-C2B1-4B34-976C-1A433E8DDC6E}"/>
              </a:ext>
            </a:extLst>
          </p:cNvPr>
          <p:cNvSpPr txBox="1"/>
          <p:nvPr/>
        </p:nvSpPr>
        <p:spPr>
          <a:xfrm>
            <a:off x="221860" y="4631517"/>
            <a:ext cx="51597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cs typeface="Arial" panose="020B0604020202020204" pitchFamily="34" charset="0"/>
              </a:rPr>
              <a:t>Revised session order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cs typeface="Arial" panose="020B0604020202020204" pitchFamily="34" charset="0"/>
              </a:rPr>
              <a:t>Sensitive sessions to be delivered as appropriate</a:t>
            </a:r>
          </a:p>
          <a:p>
            <a:endParaRPr lang="en-AU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0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643C239F-3A81-4663-9DA1-2ABB7F5C05A4}"/>
              </a:ext>
            </a:extLst>
          </p:cNvPr>
          <p:cNvSpPr txBox="1">
            <a:spLocks/>
          </p:cNvSpPr>
          <p:nvPr/>
        </p:nvSpPr>
        <p:spPr>
          <a:xfrm>
            <a:off x="282234" y="6259897"/>
            <a:ext cx="274505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000" dirty="0"/>
              <a:t>CA ASHN Research Showcase – October 8, 2020</a:t>
            </a:r>
            <a:endParaRPr lang="en-AU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DE674-0145-48DC-9272-3DBF71B694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36"/>
          <a:stretch/>
        </p:blipFill>
        <p:spPr>
          <a:xfrm>
            <a:off x="5359827" y="834390"/>
            <a:ext cx="6797888" cy="54255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A45515-F7F6-4F30-B1B0-AB7CED0E2ED5}"/>
              </a:ext>
            </a:extLst>
          </p:cNvPr>
          <p:cNvSpPr txBox="1"/>
          <p:nvPr/>
        </p:nvSpPr>
        <p:spPr>
          <a:xfrm>
            <a:off x="224552" y="2862325"/>
            <a:ext cx="51963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cs typeface="Arial" panose="020B0604020202020204" pitchFamily="34" charset="0"/>
              </a:rPr>
              <a:t>Local ACCHO (such as Congress) to lead future funding application with us providing research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cs typeface="Arial" panose="020B0604020202020204" pitchFamily="34" charset="0"/>
              </a:rPr>
              <a:t>Acquire funding for a pilot trial of the adapted program</a:t>
            </a:r>
          </a:p>
          <a:p>
            <a:endParaRPr lang="en-AU" sz="20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cs typeface="Arial" panose="020B0604020202020204" pitchFamily="34" charset="0"/>
              </a:rPr>
              <a:t>Publish the adapted program manual</a:t>
            </a:r>
          </a:p>
        </p:txBody>
      </p:sp>
      <p:sp>
        <p:nvSpPr>
          <p:cNvPr id="6" name="Title 17">
            <a:extLst>
              <a:ext uri="{FF2B5EF4-FFF2-40B4-BE49-F238E27FC236}">
                <a16:creationId xmlns:a16="http://schemas.microsoft.com/office/drawing/2014/main" id="{DFF1DB19-342F-467E-A25B-ECEE0DDF019E}"/>
              </a:ext>
            </a:extLst>
          </p:cNvPr>
          <p:cNvSpPr txBox="1">
            <a:spLocks/>
          </p:cNvSpPr>
          <p:nvPr/>
        </p:nvSpPr>
        <p:spPr>
          <a:xfrm>
            <a:off x="424815" y="1665036"/>
            <a:ext cx="2638437" cy="4894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spc="300" dirty="0">
                <a:latin typeface="+mn-lt"/>
              </a:rPr>
              <a:t>What next?</a:t>
            </a:r>
          </a:p>
        </p:txBody>
      </p:sp>
      <p:pic>
        <p:nvPicPr>
          <p:cNvPr id="12" name="Picture 11" descr="Menzies URL_RGB">
            <a:hlinkClick r:id="rId4"/>
            <a:extLst>
              <a:ext uri="{FF2B5EF4-FFF2-40B4-BE49-F238E27FC236}">
                <a16:creationId xmlns:a16="http://schemas.microsoft.com/office/drawing/2014/main" id="{A82C1886-4013-4FD1-95DD-A85467939D7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435397" cy="13760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8827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7">
            <a:extLst>
              <a:ext uri="{FF2B5EF4-FFF2-40B4-BE49-F238E27FC236}">
                <a16:creationId xmlns:a16="http://schemas.microsoft.com/office/drawing/2014/main" id="{931E9ABD-ED8C-4DFB-B06E-A5C995B4526B}"/>
              </a:ext>
            </a:extLst>
          </p:cNvPr>
          <p:cNvSpPr txBox="1">
            <a:spLocks/>
          </p:cNvSpPr>
          <p:nvPr/>
        </p:nvSpPr>
        <p:spPr>
          <a:xfrm>
            <a:off x="3481767" y="355591"/>
            <a:ext cx="3968805" cy="5956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300" dirty="0">
                <a:solidFill>
                  <a:srgbClr val="8A321E"/>
                </a:solidFill>
                <a:latin typeface="+mn-lt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6B8A84B-0107-4A96-A30E-F341EECAE18D}"/>
              </a:ext>
            </a:extLst>
          </p:cNvPr>
          <p:cNvSpPr txBox="1">
            <a:spLocks/>
          </p:cNvSpPr>
          <p:nvPr/>
        </p:nvSpPr>
        <p:spPr>
          <a:xfrm>
            <a:off x="5780153" y="1157174"/>
            <a:ext cx="6293477" cy="28533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Families and service providers who participated in the consultation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Funders –</a:t>
            </a:r>
          </a:p>
          <a:p>
            <a:pPr algn="l"/>
            <a:r>
              <a:rPr lang="en-US" sz="2000" dirty="0"/>
              <a:t>         Central Australia Academic Health Science Network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Partners – </a:t>
            </a:r>
          </a:p>
          <a:p>
            <a:pPr algn="l"/>
            <a:r>
              <a:rPr lang="en-US" sz="2000" dirty="0"/>
              <a:t>         Central Australian Aboriginal Congress</a:t>
            </a:r>
          </a:p>
          <a:p>
            <a:pPr algn="l"/>
            <a:r>
              <a:rPr lang="en-US" sz="2000" dirty="0"/>
              <a:t>         Central Australian Health Service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Investigators</a:t>
            </a:r>
          </a:p>
          <a:p>
            <a:endParaRPr lang="en-US" sz="2000" dirty="0"/>
          </a:p>
        </p:txBody>
      </p:sp>
      <p:pic>
        <p:nvPicPr>
          <p:cNvPr id="7" name="Picture 6" descr="Menzies URL_RGB">
            <a:hlinkClick r:id="rId3"/>
            <a:extLst>
              <a:ext uri="{FF2B5EF4-FFF2-40B4-BE49-F238E27FC236}">
                <a16:creationId xmlns:a16="http://schemas.microsoft.com/office/drawing/2014/main" id="{FBE3882E-160B-4D46-AB1F-1EDE161F8F9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3" y="58045"/>
            <a:ext cx="1617452" cy="820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46C1F7-3C1D-43B3-B65D-27682C3932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73"/>
          <a:stretch/>
        </p:blipFill>
        <p:spPr>
          <a:xfrm>
            <a:off x="8892330" y="4563848"/>
            <a:ext cx="3299670" cy="2294152"/>
          </a:xfrm>
          <a:prstGeom prst="rect">
            <a:avLst/>
          </a:prstGeom>
        </p:spPr>
      </p:pic>
      <p:pic>
        <p:nvPicPr>
          <p:cNvPr id="2050" name="Picture 2" descr="7-day Photography Tour: Alice Springs Northern Territory | ClassBento">
            <a:extLst>
              <a:ext uri="{FF2B5EF4-FFF2-40B4-BE49-F238E27FC236}">
                <a16:creationId xmlns:a16="http://schemas.microsoft.com/office/drawing/2014/main" id="{FD07F034-1852-473A-BB55-D53F4D082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1"/>
          <a:stretch/>
        </p:blipFill>
        <p:spPr bwMode="auto">
          <a:xfrm>
            <a:off x="0" y="1162975"/>
            <a:ext cx="5336366" cy="569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683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ay Spent in Alice Springs - Horse Riding Holidays and Safaris">
            <a:extLst>
              <a:ext uri="{FF2B5EF4-FFF2-40B4-BE49-F238E27FC236}">
                <a16:creationId xmlns:a16="http://schemas.microsoft.com/office/drawing/2014/main" id="{10BA56C7-6FFA-447A-93B1-263E14B48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8" r="-2" b="15348"/>
          <a:stretch/>
        </p:blipFill>
        <p:spPr bwMode="auto">
          <a:xfrm>
            <a:off x="3452327" y="0"/>
            <a:ext cx="8739672" cy="6858000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4" name="Freeform: Shape 8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6" name="Freeform: Shape 8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itle 17">
            <a:extLst>
              <a:ext uri="{FF2B5EF4-FFF2-40B4-BE49-F238E27FC236}">
                <a16:creationId xmlns:a16="http://schemas.microsoft.com/office/drawing/2014/main" id="{DFF1DB19-342F-467E-A25B-ECEE0DDF019E}"/>
              </a:ext>
            </a:extLst>
          </p:cNvPr>
          <p:cNvSpPr txBox="1">
            <a:spLocks/>
          </p:cNvSpPr>
          <p:nvPr/>
        </p:nvSpPr>
        <p:spPr>
          <a:xfrm>
            <a:off x="255099" y="858943"/>
            <a:ext cx="554437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kern="1200" spc="3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Acknowledgement of country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247E4F-A086-4374-8030-2EC4565C0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endParaRPr lang="en-US" sz="2000" dirty="0">
              <a:latin typeface="+mn-lt"/>
              <a:cs typeface="+mn-cs"/>
            </a:endParaRPr>
          </a:p>
          <a:p>
            <a:r>
              <a:rPr lang="en-US" sz="2000" dirty="0">
                <a:latin typeface="+mn-lt"/>
                <a:cs typeface="+mn-cs"/>
              </a:rPr>
              <a:t>We acknowledge the Arrernte people, the traditional custodians of the land on which we meet.</a:t>
            </a:r>
          </a:p>
          <a:p>
            <a:endParaRPr lang="en-US" sz="2000" dirty="0">
              <a:latin typeface="+mn-lt"/>
              <a:cs typeface="+mn-cs"/>
            </a:endParaRPr>
          </a:p>
          <a:p>
            <a:r>
              <a:rPr lang="en-US" sz="2000" dirty="0">
                <a:latin typeface="+mn-lt"/>
                <a:cs typeface="+mn-cs"/>
              </a:rPr>
              <a:t>We pay our respect to the Elders past, present and emerging and all the Aboriginal and Torres Strait Islander people who are present here today.</a:t>
            </a:r>
          </a:p>
          <a:p>
            <a:endParaRPr lang="en-US" sz="2000" dirty="0">
              <a:latin typeface="+mn-lt"/>
              <a:cs typeface="+mn-cs"/>
            </a:endParaRPr>
          </a:p>
          <a:p>
            <a:pPr marL="0"/>
            <a:endParaRPr lang="en-US" sz="2000" dirty="0">
              <a:latin typeface="+mn-lt"/>
              <a:cs typeface="+mn-cs"/>
            </a:endParaRPr>
          </a:p>
          <a:p>
            <a:endParaRPr lang="en-US" sz="2000" dirty="0">
              <a:latin typeface="+mn-lt"/>
              <a:cs typeface="+mn-cs"/>
            </a:endParaRPr>
          </a:p>
          <a:p>
            <a:pPr marL="0"/>
            <a:endParaRPr lang="en-US" sz="2000" dirty="0">
              <a:latin typeface="+mn-lt"/>
              <a:cs typeface="+mn-cs"/>
            </a:endParaRPr>
          </a:p>
          <a:p>
            <a:pPr marL="0"/>
            <a:endParaRPr lang="en-US" sz="2000" dirty="0">
              <a:latin typeface="+mn-lt"/>
              <a:cs typeface="+mn-cs"/>
            </a:endParaRP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4E5E9DF0-E0C0-4E51-9A6E-0BAE74F529B4}"/>
              </a:ext>
            </a:extLst>
          </p:cNvPr>
          <p:cNvSpPr txBox="1">
            <a:spLocks/>
          </p:cNvSpPr>
          <p:nvPr/>
        </p:nvSpPr>
        <p:spPr>
          <a:xfrm>
            <a:off x="282234" y="6232064"/>
            <a:ext cx="274505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000" dirty="0"/>
              <a:t>CA ASHN Research Showcase – October 8, 2020</a:t>
            </a:r>
            <a:endParaRPr lang="en-AU" sz="1000" dirty="0"/>
          </a:p>
        </p:txBody>
      </p:sp>
      <p:pic>
        <p:nvPicPr>
          <p:cNvPr id="18" name="Picture 17" descr="Menzies URL_RGB">
            <a:hlinkClick r:id="rId4"/>
            <a:extLst>
              <a:ext uri="{FF2B5EF4-FFF2-40B4-BE49-F238E27FC236}">
                <a16:creationId xmlns:a16="http://schemas.microsoft.com/office/drawing/2014/main" id="{02B17928-5CC0-4151-927E-AE786FF73BA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5" y="22421"/>
            <a:ext cx="1649694" cy="914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2372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A0FC74-492D-4EBD-9744-F67EEF93C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34" y="4395019"/>
            <a:ext cx="3097929" cy="8447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b="1" spc="300" dirty="0">
                <a:latin typeface="+mn-lt"/>
              </a:rPr>
              <a:t>Background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0D9FA0-51E5-4941-9467-0B395F96D2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2" r="-526" b="14956"/>
          <a:stretch/>
        </p:blipFill>
        <p:spPr>
          <a:xfrm>
            <a:off x="0" y="1"/>
            <a:ext cx="12260826" cy="3647768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344D24-1131-457B-8436-5C350667E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4498" y="3760849"/>
            <a:ext cx="8750689" cy="25662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Identified need to address emerging rates of youth onset obesity and diabetes in children and young people in Central Australia.</a:t>
            </a:r>
          </a:p>
          <a:p>
            <a:r>
              <a:rPr lang="en-US" sz="2000" dirty="0"/>
              <a:t>This project was developed in response to requests from NT communities and clinicians, including:</a:t>
            </a:r>
          </a:p>
          <a:p>
            <a:r>
              <a:rPr lang="en-US" sz="2000" dirty="0"/>
              <a:t>Indigenous Reference Group</a:t>
            </a:r>
          </a:p>
          <a:p>
            <a:r>
              <a:rPr lang="en-US" sz="2000" dirty="0"/>
              <a:t>Clinical Reference Group</a:t>
            </a:r>
          </a:p>
          <a:p>
            <a:r>
              <a:rPr lang="en-US" sz="2000" dirty="0"/>
              <a:t>NT Youth Diabetes Working Group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4E5E9DF0-E0C0-4E51-9A6E-0BAE74F529B4}"/>
              </a:ext>
            </a:extLst>
          </p:cNvPr>
          <p:cNvSpPr txBox="1">
            <a:spLocks/>
          </p:cNvSpPr>
          <p:nvPr/>
        </p:nvSpPr>
        <p:spPr>
          <a:xfrm>
            <a:off x="282234" y="6232064"/>
            <a:ext cx="274505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000" dirty="0"/>
              <a:t>CA ASHN Research Showcase – October 8, 2020</a:t>
            </a:r>
            <a:endParaRPr lang="en-AU" sz="1000" dirty="0"/>
          </a:p>
        </p:txBody>
      </p:sp>
      <p:pic>
        <p:nvPicPr>
          <p:cNvPr id="18" name="Picture 17" descr="Menzies URL_RGB">
            <a:hlinkClick r:id="rId4"/>
            <a:extLst>
              <a:ext uri="{FF2B5EF4-FFF2-40B4-BE49-F238E27FC236}">
                <a16:creationId xmlns:a16="http://schemas.microsoft.com/office/drawing/2014/main" id="{02B17928-5CC0-4151-927E-AE786FF73BA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599" y="5774665"/>
            <a:ext cx="1649694" cy="914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3064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now to white fella as Emily Gap, just outside of Alice Springs | Alice  springs, Round the world, Alice springs australia">
            <a:extLst>
              <a:ext uri="{FF2B5EF4-FFF2-40B4-BE49-F238E27FC236}">
                <a16:creationId xmlns:a16="http://schemas.microsoft.com/office/drawing/2014/main" id="{8F3E77FF-8562-481E-AE81-C88C72EEE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8126" b="-2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Rectangle 19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7">
            <a:extLst>
              <a:ext uri="{FF2B5EF4-FFF2-40B4-BE49-F238E27FC236}">
                <a16:creationId xmlns:a16="http://schemas.microsoft.com/office/drawing/2014/main" id="{DFF1DB19-342F-467E-A25B-ECEE0DDF019E}"/>
              </a:ext>
            </a:extLst>
          </p:cNvPr>
          <p:cNvSpPr txBox="1">
            <a:spLocks/>
          </p:cNvSpPr>
          <p:nvPr/>
        </p:nvSpPr>
        <p:spPr>
          <a:xfrm>
            <a:off x="164832" y="1407901"/>
            <a:ext cx="5724906" cy="5648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spc="300" dirty="0">
                <a:latin typeface="+mn-lt"/>
              </a:rPr>
              <a:t>Our project had two aims………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247E4F-A086-4374-8030-2EC4565C0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5869908" cy="320725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000" dirty="0">
                <a:latin typeface="+mn-lt"/>
                <a:cs typeface="+mn-cs"/>
              </a:rPr>
              <a:t>AIM 1 </a:t>
            </a:r>
          </a:p>
          <a:p>
            <a:pPr marL="0" indent="0">
              <a:buNone/>
            </a:pPr>
            <a:r>
              <a:rPr lang="en-US" sz="2000" dirty="0">
                <a:latin typeface="+mn-lt"/>
                <a:cs typeface="+mn-cs"/>
              </a:rPr>
              <a:t>To understand the needs and experiences of Aboriginal and Torres Strait Islander children and youth with type 2 diabetes.</a:t>
            </a:r>
          </a:p>
          <a:p>
            <a:pPr marL="0" indent="0">
              <a:buNone/>
            </a:pPr>
            <a:r>
              <a:rPr lang="en-US" sz="1400" i="1" dirty="0">
                <a:latin typeface="+mn-lt"/>
                <a:cs typeface="+mn-cs"/>
              </a:rPr>
              <a:t>Ethics Approval reference – CA 18-3055</a:t>
            </a:r>
          </a:p>
          <a:p>
            <a:r>
              <a:rPr lang="en-US" sz="2000" dirty="0">
                <a:latin typeface="+mn-lt"/>
                <a:cs typeface="+mn-cs"/>
              </a:rPr>
              <a:t>AIM 2</a:t>
            </a:r>
          </a:p>
          <a:p>
            <a:pPr marL="0" indent="0">
              <a:buNone/>
            </a:pPr>
            <a:r>
              <a:rPr lang="en-US" sz="2000" dirty="0">
                <a:latin typeface="+mn-lt"/>
                <a:cs typeface="+mn-cs"/>
              </a:rPr>
              <a:t>To adapt a behavioural intervention program to improve cardio-metabolic risk of 6-11 year old in Central Australia. </a:t>
            </a:r>
          </a:p>
          <a:p>
            <a:pPr marL="0" indent="0">
              <a:buNone/>
            </a:pPr>
            <a:r>
              <a:rPr lang="en-US" sz="1400" i="1" dirty="0">
                <a:latin typeface="+mn-lt"/>
              </a:rPr>
              <a:t>Ethics Approval reference – CA 19-3343</a:t>
            </a:r>
          </a:p>
          <a:p>
            <a:pPr marL="0" indent="0">
              <a:buNone/>
            </a:pPr>
            <a:endParaRPr lang="en-US" sz="2000" dirty="0">
              <a:latin typeface="+mn-lt"/>
              <a:cs typeface="+mn-cs"/>
            </a:endParaRPr>
          </a:p>
          <a:p>
            <a:pPr marL="0"/>
            <a:endParaRPr lang="en-US" sz="2000" dirty="0">
              <a:latin typeface="+mn-lt"/>
              <a:cs typeface="+mn-cs"/>
            </a:endParaRPr>
          </a:p>
          <a:p>
            <a:endParaRPr lang="en-US" sz="2000" dirty="0">
              <a:latin typeface="+mn-lt"/>
              <a:cs typeface="+mn-cs"/>
            </a:endParaRPr>
          </a:p>
          <a:p>
            <a:pPr marL="0"/>
            <a:endParaRPr lang="en-US" sz="2000" dirty="0">
              <a:latin typeface="+mn-lt"/>
              <a:cs typeface="+mn-cs"/>
            </a:endParaRPr>
          </a:p>
          <a:p>
            <a:pPr marL="0"/>
            <a:endParaRPr lang="en-US" sz="2000" dirty="0">
              <a:latin typeface="+mn-lt"/>
              <a:cs typeface="+mn-cs"/>
            </a:endParaRP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95FE886C-BBD3-448F-A591-8B01136385A0}"/>
              </a:ext>
            </a:extLst>
          </p:cNvPr>
          <p:cNvSpPr txBox="1">
            <a:spLocks/>
          </p:cNvSpPr>
          <p:nvPr/>
        </p:nvSpPr>
        <p:spPr>
          <a:xfrm>
            <a:off x="282234" y="6232064"/>
            <a:ext cx="274505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000" dirty="0"/>
              <a:t>CA ASHN Research Showcase – October 8, 2020</a:t>
            </a:r>
            <a:endParaRPr lang="en-AU" sz="1000" dirty="0"/>
          </a:p>
        </p:txBody>
      </p:sp>
      <p:pic>
        <p:nvPicPr>
          <p:cNvPr id="18" name="Picture 17" descr="Menzies URL_RGB">
            <a:hlinkClick r:id="rId4"/>
            <a:extLst>
              <a:ext uri="{FF2B5EF4-FFF2-40B4-BE49-F238E27FC236}">
                <a16:creationId xmlns:a16="http://schemas.microsoft.com/office/drawing/2014/main" id="{073FB0E2-DD48-492E-9C00-4BE3182943B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5" y="22421"/>
            <a:ext cx="1649694" cy="914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6485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ry Bed of Todd River, Alice Springs, Northern Territory, Australia,  Pacific' Photographic Print - Ken Gillham | Art.com">
            <a:extLst>
              <a:ext uri="{FF2B5EF4-FFF2-40B4-BE49-F238E27FC236}">
                <a16:creationId xmlns:a16="http://schemas.microsoft.com/office/drawing/2014/main" id="{549C7DF2-9EF3-4EA1-98EC-2EE20796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0" r="3388" b="9091"/>
          <a:stretch/>
        </p:blipFill>
        <p:spPr bwMode="auto">
          <a:xfrm>
            <a:off x="3205316" y="10"/>
            <a:ext cx="898668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470660D-56ED-4EA7-9FAC-9F2309057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790" y="1304056"/>
            <a:ext cx="4112416" cy="52991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b="1" spc="300" dirty="0">
                <a:latin typeface="+mn-lt"/>
              </a:rPr>
              <a:t>AIM 1 – Brief update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247E4F-A086-4374-8030-2EC4565C0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058" y="2598929"/>
            <a:ext cx="8251796" cy="34155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/>
              <a:t>Aboriginal and Torres Strait Islander youth (10-25 years) with type 2 diabetes were interviewed in two Central Australian sites.</a:t>
            </a:r>
          </a:p>
          <a:p>
            <a:r>
              <a:rPr lang="en-US" sz="2000" dirty="0"/>
              <a:t>Key findings</a:t>
            </a:r>
          </a:p>
          <a:p>
            <a:r>
              <a:rPr lang="en-US" sz="2000" dirty="0"/>
              <a:t>Diabetes affects young people’s identity</a:t>
            </a:r>
          </a:p>
          <a:p>
            <a:r>
              <a:rPr lang="en-US" sz="2000" dirty="0"/>
              <a:t>Shame contributes to feelings of isolation and disengagement with services</a:t>
            </a:r>
          </a:p>
          <a:p>
            <a:r>
              <a:rPr lang="en-US" sz="2000" dirty="0"/>
              <a:t>Young people often have many competing priorities</a:t>
            </a:r>
          </a:p>
          <a:p>
            <a:r>
              <a:rPr lang="en-US" sz="2000" dirty="0"/>
              <a:t>including co-morbidities, caring responsibilities</a:t>
            </a:r>
          </a:p>
          <a:p>
            <a:r>
              <a:rPr lang="en-US" sz="2000" dirty="0"/>
              <a:t>Creating a youth friendly diabetes clinic is having a positive impact on engagement with health services.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95FE886C-BBD3-448F-A591-8B01136385A0}"/>
              </a:ext>
            </a:extLst>
          </p:cNvPr>
          <p:cNvSpPr txBox="1">
            <a:spLocks/>
          </p:cNvSpPr>
          <p:nvPr/>
        </p:nvSpPr>
        <p:spPr>
          <a:xfrm>
            <a:off x="311493" y="6470454"/>
            <a:ext cx="274505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000" dirty="0"/>
              <a:t>CA ASHN Research Showcase – October 8, 2020</a:t>
            </a:r>
            <a:endParaRPr lang="en-AU" sz="1000" dirty="0"/>
          </a:p>
        </p:txBody>
      </p:sp>
      <p:pic>
        <p:nvPicPr>
          <p:cNvPr id="18" name="Picture 17" descr="Menzies URL_RGB">
            <a:hlinkClick r:id="rId4"/>
            <a:extLst>
              <a:ext uri="{FF2B5EF4-FFF2-40B4-BE49-F238E27FC236}">
                <a16:creationId xmlns:a16="http://schemas.microsoft.com/office/drawing/2014/main" id="{073FB0E2-DD48-492E-9C00-4BE3182943B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5" y="22421"/>
            <a:ext cx="1649694" cy="914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7964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10 interesting facts about Central Australia - WorldStrides Australia">
            <a:extLst>
              <a:ext uri="{FF2B5EF4-FFF2-40B4-BE49-F238E27FC236}">
                <a16:creationId xmlns:a16="http://schemas.microsoft.com/office/drawing/2014/main" id="{69D021B2-0430-4507-A1E1-FE27EC0CC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t="9091" r="21647" b="-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7">
            <a:extLst>
              <a:ext uri="{FF2B5EF4-FFF2-40B4-BE49-F238E27FC236}">
                <a16:creationId xmlns:a16="http://schemas.microsoft.com/office/drawing/2014/main" id="{DFF1DB19-342F-467E-A25B-ECEE0DDF019E}"/>
              </a:ext>
            </a:extLst>
          </p:cNvPr>
          <p:cNvSpPr txBox="1">
            <a:spLocks/>
          </p:cNvSpPr>
          <p:nvPr/>
        </p:nvSpPr>
        <p:spPr>
          <a:xfrm>
            <a:off x="371094" y="1487359"/>
            <a:ext cx="10344254" cy="5960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spc="300" dirty="0">
                <a:latin typeface="+mn-lt"/>
              </a:rPr>
              <a:t>AIM 2 – Youth onset obesity &amp; diabetes prevention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247E4F-A086-4374-8030-2EC4565C0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6517978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latin typeface="+mn-lt"/>
                <a:cs typeface="+mn-cs"/>
              </a:rPr>
              <a:t>Develop a culturally-appropriate and family-focused diabetes prevention program</a:t>
            </a:r>
          </a:p>
          <a:p>
            <a:endParaRPr lang="en-US" sz="2000" dirty="0">
              <a:latin typeface="+mn-lt"/>
              <a:cs typeface="+mn-cs"/>
            </a:endParaRPr>
          </a:p>
          <a:p>
            <a:r>
              <a:rPr lang="en-US" sz="2000" dirty="0">
                <a:latin typeface="+mn-lt"/>
                <a:cs typeface="+mn-cs"/>
              </a:rPr>
              <a:t>Targets Aboriginal children (6-11 years) &amp; their families</a:t>
            </a:r>
          </a:p>
          <a:p>
            <a:endParaRPr lang="en-US" sz="2000" dirty="0">
              <a:latin typeface="+mn-lt"/>
              <a:cs typeface="+mn-cs"/>
            </a:endParaRPr>
          </a:p>
          <a:p>
            <a:r>
              <a:rPr lang="en-US" sz="2000" dirty="0">
                <a:latin typeface="+mn-lt"/>
                <a:cs typeface="+mn-cs"/>
              </a:rPr>
              <a:t>Adapting the Tribal Turning Point (TTP) program </a:t>
            </a:r>
          </a:p>
          <a:p>
            <a:pPr marL="0" indent="0">
              <a:buNone/>
            </a:pPr>
            <a:r>
              <a:rPr lang="en-US" sz="2000" dirty="0">
                <a:latin typeface="+mn-lt"/>
                <a:cs typeface="+mn-cs"/>
              </a:rPr>
              <a:t>	- A North American First Nation communities youth 	  diabetes prevention program</a:t>
            </a:r>
          </a:p>
          <a:p>
            <a:pPr marL="0" indent="0">
              <a:buNone/>
            </a:pPr>
            <a:endParaRPr lang="en-US" sz="2000" dirty="0">
              <a:latin typeface="+mn-lt"/>
              <a:cs typeface="+mn-cs"/>
            </a:endParaRPr>
          </a:p>
          <a:p>
            <a:pPr marL="0" indent="0">
              <a:buNone/>
            </a:pPr>
            <a:endParaRPr lang="en-US" sz="2000" dirty="0">
              <a:latin typeface="+mn-lt"/>
              <a:cs typeface="+mn-cs"/>
            </a:endParaRPr>
          </a:p>
          <a:p>
            <a:endParaRPr lang="en-US" sz="2000" dirty="0">
              <a:latin typeface="+mn-lt"/>
              <a:cs typeface="+mn-cs"/>
            </a:endParaRPr>
          </a:p>
          <a:p>
            <a:pPr marL="0"/>
            <a:endParaRPr lang="en-US" sz="2000" dirty="0">
              <a:latin typeface="+mn-lt"/>
              <a:cs typeface="+mn-cs"/>
            </a:endParaRPr>
          </a:p>
          <a:p>
            <a:pPr marL="0"/>
            <a:endParaRPr lang="en-US" sz="2000" dirty="0">
              <a:latin typeface="+mn-lt"/>
              <a:cs typeface="+mn-cs"/>
            </a:endParaRPr>
          </a:p>
        </p:txBody>
      </p:sp>
      <p:pic>
        <p:nvPicPr>
          <p:cNvPr id="11" name="Picture 10" descr="Menzies URL_RGB">
            <a:hlinkClick r:id="rId4"/>
            <a:extLst>
              <a:ext uri="{FF2B5EF4-FFF2-40B4-BE49-F238E27FC236}">
                <a16:creationId xmlns:a16="http://schemas.microsoft.com/office/drawing/2014/main" id="{C6CDAC15-8C51-4A3D-B43B-15997886E4E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435397" cy="137603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95FE886C-BBD3-448F-A591-8B01136385A0}"/>
              </a:ext>
            </a:extLst>
          </p:cNvPr>
          <p:cNvSpPr txBox="1">
            <a:spLocks/>
          </p:cNvSpPr>
          <p:nvPr/>
        </p:nvSpPr>
        <p:spPr>
          <a:xfrm>
            <a:off x="282234" y="6232064"/>
            <a:ext cx="274505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000" dirty="0"/>
              <a:t>CA ASHN Research Showcase – October 8, 2020</a:t>
            </a:r>
            <a:endParaRPr lang="en-AU" sz="1000" dirty="0"/>
          </a:p>
        </p:txBody>
      </p:sp>
    </p:spTree>
    <p:extLst>
      <p:ext uri="{BB962C8B-B14F-4D97-AF65-F5344CB8AC3E}">
        <p14:creationId xmlns:p14="http://schemas.microsoft.com/office/powerpoint/2010/main" val="3320283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group of people wearing costumes&#10;&#10;Description generated with high confidence">
            <a:extLst>
              <a:ext uri="{FF2B5EF4-FFF2-40B4-BE49-F238E27FC236}">
                <a16:creationId xmlns:a16="http://schemas.microsoft.com/office/drawing/2014/main" id="{2F4555AB-C33A-4975-ACF0-0DDF5E7B9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91" r="18989"/>
          <a:stretch/>
        </p:blipFill>
        <p:spPr>
          <a:xfrm>
            <a:off x="6246593" y="0"/>
            <a:ext cx="5933243" cy="4694014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7">
            <a:extLst>
              <a:ext uri="{FF2B5EF4-FFF2-40B4-BE49-F238E27FC236}">
                <a16:creationId xmlns:a16="http://schemas.microsoft.com/office/drawing/2014/main" id="{DFF1DB19-342F-467E-A25B-ECEE0DDF019E}"/>
              </a:ext>
            </a:extLst>
          </p:cNvPr>
          <p:cNvSpPr txBox="1">
            <a:spLocks/>
          </p:cNvSpPr>
          <p:nvPr/>
        </p:nvSpPr>
        <p:spPr>
          <a:xfrm>
            <a:off x="298616" y="1501221"/>
            <a:ext cx="5152628" cy="5257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spc="300" dirty="0">
                <a:latin typeface="+mn-lt"/>
              </a:rPr>
              <a:t>Project components………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247E4F-A086-4374-8030-2EC4565C0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endParaRPr lang="en-US" sz="1700">
              <a:latin typeface="+mn-lt"/>
              <a:cs typeface="+mn-cs"/>
            </a:endParaRPr>
          </a:p>
          <a:p>
            <a:pPr marL="0"/>
            <a:endParaRPr lang="en-US" sz="1700">
              <a:latin typeface="+mn-lt"/>
              <a:cs typeface="+mn-cs"/>
            </a:endParaRPr>
          </a:p>
          <a:p>
            <a:pPr marL="0"/>
            <a:endParaRPr lang="en-US" sz="1700">
              <a:latin typeface="+mn-lt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1DAEDE-971E-4ADF-BCF4-7C51994C6B61}"/>
              </a:ext>
            </a:extLst>
          </p:cNvPr>
          <p:cNvSpPr/>
          <p:nvPr/>
        </p:nvSpPr>
        <p:spPr>
          <a:xfrm>
            <a:off x="149074" y="2768637"/>
            <a:ext cx="53021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/>
              <a:t>A formative consultation work</a:t>
            </a:r>
          </a:p>
          <a:p>
            <a:pPr>
              <a:spcAft>
                <a:spcPts val="600"/>
              </a:spcAft>
            </a:pPr>
            <a:r>
              <a:rPr lang="en-AU" sz="2000" dirty="0"/>
              <a:t>	1. Community consultation</a:t>
            </a:r>
          </a:p>
          <a:p>
            <a:pPr>
              <a:spcAft>
                <a:spcPts val="600"/>
              </a:spcAft>
            </a:pPr>
            <a:r>
              <a:rPr lang="en-AU" sz="2000" dirty="0"/>
              <a:t>	2. Revision of the program manual</a:t>
            </a:r>
          </a:p>
          <a:p>
            <a:pPr>
              <a:spcAft>
                <a:spcPts val="600"/>
              </a:spcAft>
            </a:pPr>
            <a:endParaRPr lang="en-AU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/>
              <a:t>Multiple advisory groups support this project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583860D1-285D-4D8E-8F91-660645013E01}"/>
              </a:ext>
            </a:extLst>
          </p:cNvPr>
          <p:cNvSpPr txBox="1">
            <a:spLocks/>
          </p:cNvSpPr>
          <p:nvPr/>
        </p:nvSpPr>
        <p:spPr>
          <a:xfrm>
            <a:off x="298616" y="6490253"/>
            <a:ext cx="2745051" cy="2442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000" dirty="0"/>
              <a:t>CA ASHN Research Showcase – October 8, 2020</a:t>
            </a:r>
            <a:endParaRPr lang="en-AU" sz="1000" dirty="0"/>
          </a:p>
        </p:txBody>
      </p:sp>
      <p:pic>
        <p:nvPicPr>
          <p:cNvPr id="17" name="Picture 16" descr="Menzies URL_RGB">
            <a:hlinkClick r:id="rId4"/>
            <a:extLst>
              <a:ext uri="{FF2B5EF4-FFF2-40B4-BE49-F238E27FC236}">
                <a16:creationId xmlns:a16="http://schemas.microsoft.com/office/drawing/2014/main" id="{BFE3310C-118A-4DE7-B9BB-BD27120BAED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435397" cy="137603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FBEE8B1-2DAB-4648-8D11-A53DF9BA1FCC}"/>
              </a:ext>
            </a:extLst>
          </p:cNvPr>
          <p:cNvSpPr/>
          <p:nvPr/>
        </p:nvSpPr>
        <p:spPr>
          <a:xfrm>
            <a:off x="371094" y="5202037"/>
            <a:ext cx="4700037" cy="723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2000" dirty="0"/>
              <a:t>Technical reference group</a:t>
            </a:r>
          </a:p>
          <a:p>
            <a:pPr>
              <a:spcAft>
                <a:spcPts val="600"/>
              </a:spcAft>
            </a:pPr>
            <a:r>
              <a:rPr lang="en-AU" sz="1600" dirty="0"/>
              <a:t>Oversees the consultation process &amp; program revision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EB231D-BF34-4844-8DF7-786C9C23D50F}"/>
              </a:ext>
            </a:extLst>
          </p:cNvPr>
          <p:cNvSpPr/>
          <p:nvPr/>
        </p:nvSpPr>
        <p:spPr>
          <a:xfrm>
            <a:off x="6405289" y="4602091"/>
            <a:ext cx="3994159" cy="723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2000" dirty="0"/>
              <a:t>Dietitian working group</a:t>
            </a:r>
          </a:p>
          <a:p>
            <a:pPr>
              <a:spcAft>
                <a:spcPts val="600"/>
              </a:spcAft>
            </a:pPr>
            <a:r>
              <a:rPr lang="en-AU" sz="1600" dirty="0"/>
              <a:t>Nutrition &amp; diabetes related content expertise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78109B-89D9-4C59-80EF-866BB55FFC3E}"/>
              </a:ext>
            </a:extLst>
          </p:cNvPr>
          <p:cNvSpPr/>
          <p:nvPr/>
        </p:nvSpPr>
        <p:spPr>
          <a:xfrm>
            <a:off x="6410643" y="5662973"/>
            <a:ext cx="3988805" cy="723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2000" dirty="0"/>
              <a:t>Cultural reference group</a:t>
            </a:r>
          </a:p>
          <a:p>
            <a:pPr>
              <a:spcAft>
                <a:spcPts val="600"/>
              </a:spcAft>
            </a:pPr>
            <a:r>
              <a:rPr lang="en-AU" sz="1600" dirty="0"/>
              <a:t>To ensure local cultural and language needs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048E8D2-775B-484E-981B-40AABCD13D7B}"/>
              </a:ext>
            </a:extLst>
          </p:cNvPr>
          <p:cNvSpPr/>
          <p:nvPr/>
        </p:nvSpPr>
        <p:spPr>
          <a:xfrm>
            <a:off x="5167886" y="5358590"/>
            <a:ext cx="978408" cy="367227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8158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32B9D5-FADD-4C1E-8B60-2EB481C546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26" r="23497"/>
          <a:stretch/>
        </p:blipFill>
        <p:spPr>
          <a:xfrm>
            <a:off x="3207703" y="517849"/>
            <a:ext cx="8984296" cy="5822301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84" name="Freeform: Shape 8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6" name="Freeform: Shape 8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itle 17">
            <a:extLst>
              <a:ext uri="{FF2B5EF4-FFF2-40B4-BE49-F238E27FC236}">
                <a16:creationId xmlns:a16="http://schemas.microsoft.com/office/drawing/2014/main" id="{DFF1DB19-342F-467E-A25B-ECEE0DDF019E}"/>
              </a:ext>
            </a:extLst>
          </p:cNvPr>
          <p:cNvSpPr txBox="1">
            <a:spLocks/>
          </p:cNvSpPr>
          <p:nvPr/>
        </p:nvSpPr>
        <p:spPr>
          <a:xfrm>
            <a:off x="448056" y="1375270"/>
            <a:ext cx="4832802" cy="727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kern="1200" spc="3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Expected outcomes ………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247E4F-A086-4374-8030-2EC4565C0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endParaRPr lang="en-US" sz="2000">
              <a:latin typeface="+mn-lt"/>
              <a:cs typeface="+mn-cs"/>
            </a:endParaRPr>
          </a:p>
          <a:p>
            <a:pPr marL="0"/>
            <a:endParaRPr lang="en-US" sz="2000" dirty="0">
              <a:latin typeface="+mn-lt"/>
              <a:cs typeface="+mn-cs"/>
            </a:endParaRPr>
          </a:p>
          <a:p>
            <a:pPr marL="0"/>
            <a:endParaRPr lang="en-US" sz="2000" dirty="0">
              <a:latin typeface="+mn-lt"/>
              <a:cs typeface="+mn-cs"/>
            </a:endParaRP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643C239F-3A81-4663-9DA1-2ABB7F5C05A4}"/>
              </a:ext>
            </a:extLst>
          </p:cNvPr>
          <p:cNvSpPr txBox="1">
            <a:spLocks/>
          </p:cNvSpPr>
          <p:nvPr/>
        </p:nvSpPr>
        <p:spPr>
          <a:xfrm>
            <a:off x="282234" y="6232064"/>
            <a:ext cx="274505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000" dirty="0"/>
              <a:t>CA ASHN Research Showcase – October 8, 2020</a:t>
            </a:r>
            <a:endParaRPr lang="en-AU" sz="1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1CFE4E-8F72-4629-B006-24B9DDB46C7F}"/>
              </a:ext>
            </a:extLst>
          </p:cNvPr>
          <p:cNvSpPr/>
          <p:nvPr/>
        </p:nvSpPr>
        <p:spPr>
          <a:xfrm>
            <a:off x="140643" y="2908980"/>
            <a:ext cx="5774965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/>
              <a:t>Inform the adaptation of the Tribal Turning Point to the local context and ensure it aligns with local needs, priorities and cultures.</a:t>
            </a:r>
          </a:p>
          <a:p>
            <a:pPr>
              <a:spcAft>
                <a:spcPts val="600"/>
              </a:spcAft>
            </a:pPr>
            <a:endParaRPr lang="en-AU" sz="2000" dirty="0"/>
          </a:p>
          <a:p>
            <a:pPr>
              <a:spcAft>
                <a:spcPts val="600"/>
              </a:spcAft>
            </a:pPr>
            <a:endParaRPr lang="en-US" sz="2000" dirty="0">
              <a:ea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</a:rPr>
              <a:t>Inform larger grant application/s to implement a pilot trial of a lifestyle intervention program to improve cardiometabolic health of Aboriginal youth aged 6-11 years.</a:t>
            </a:r>
          </a:p>
        </p:txBody>
      </p:sp>
      <p:pic>
        <p:nvPicPr>
          <p:cNvPr id="19" name="Picture 18" descr="Menzies URL_RGB">
            <a:hlinkClick r:id="rId4"/>
            <a:extLst>
              <a:ext uri="{FF2B5EF4-FFF2-40B4-BE49-F238E27FC236}">
                <a16:creationId xmlns:a16="http://schemas.microsoft.com/office/drawing/2014/main" id="{C9CFA647-53C8-43CE-8DAF-2FE863A1BCB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435397" cy="13760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0873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Dr Renae Kirkham">
            <a:extLst>
              <a:ext uri="{FF2B5EF4-FFF2-40B4-BE49-F238E27FC236}">
                <a16:creationId xmlns:a16="http://schemas.microsoft.com/office/drawing/2014/main" id="{EAFC0D6B-2266-4AFE-9D1D-B4EB5248B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049" y="1493848"/>
            <a:ext cx="1126725" cy="146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FA71F1-1966-4408-BF2B-CD80C2CB2D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2"/>
          <a:stretch/>
        </p:blipFill>
        <p:spPr>
          <a:xfrm>
            <a:off x="2022851" y="1493847"/>
            <a:ext cx="1098925" cy="1463524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25285EAC-E56B-4245-90EC-DB24D8D34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90" y="1971655"/>
            <a:ext cx="1534024" cy="230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1EF4B3-2854-4673-8894-7FDD269541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4"/>
          <a:stretch/>
        </p:blipFill>
        <p:spPr>
          <a:xfrm rot="5400000">
            <a:off x="1909221" y="3735879"/>
            <a:ext cx="1512915" cy="14627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C369E7-FB3E-434E-894A-C781FCF49B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6"/>
          <a:stretch/>
        </p:blipFill>
        <p:spPr>
          <a:xfrm>
            <a:off x="3742758" y="3752380"/>
            <a:ext cx="1490826" cy="1435577"/>
          </a:xfrm>
          <a:prstGeom prst="rect">
            <a:avLst/>
          </a:prstGeom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EA11B2AE-53F3-4ABF-BE5A-F3CA09E30819}"/>
              </a:ext>
            </a:extLst>
          </p:cNvPr>
          <p:cNvSpPr txBox="1">
            <a:spLocks/>
          </p:cNvSpPr>
          <p:nvPr/>
        </p:nvSpPr>
        <p:spPr>
          <a:xfrm>
            <a:off x="88787" y="4276883"/>
            <a:ext cx="1788830" cy="6292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Prof Louise Maple-Brown</a:t>
            </a:r>
          </a:p>
          <a:p>
            <a:pPr algn="ctr"/>
            <a:r>
              <a:rPr lang="en-US" sz="1200" dirty="0"/>
              <a:t>Principal Investigator</a:t>
            </a:r>
          </a:p>
          <a:p>
            <a:pPr algn="ctr"/>
            <a:r>
              <a:rPr lang="en-US" sz="1200" dirty="0"/>
              <a:t>Darwin</a:t>
            </a:r>
            <a:endParaRPr lang="en-AU" sz="1200" dirty="0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F4E62284-6A56-4F65-99F6-5B050ABACDA4}"/>
              </a:ext>
            </a:extLst>
          </p:cNvPr>
          <p:cNvSpPr txBox="1">
            <a:spLocks/>
          </p:cNvSpPr>
          <p:nvPr/>
        </p:nvSpPr>
        <p:spPr>
          <a:xfrm>
            <a:off x="1720827" y="2971022"/>
            <a:ext cx="1702972" cy="4579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Dr Leisa McCarthy</a:t>
            </a:r>
          </a:p>
          <a:p>
            <a:pPr algn="ctr"/>
            <a:r>
              <a:rPr lang="en-US" sz="1200" dirty="0"/>
              <a:t>Lead Investigator</a:t>
            </a:r>
          </a:p>
          <a:p>
            <a:pPr algn="ctr"/>
            <a:r>
              <a:rPr lang="en-US" sz="1200" dirty="0"/>
              <a:t>Alice Springs</a:t>
            </a:r>
            <a:endParaRPr lang="en-AU" sz="1200" dirty="0"/>
          </a:p>
          <a:p>
            <a:pPr algn="ctr"/>
            <a:endParaRPr lang="en-AU" sz="1200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E0F85D84-7E2E-4B99-8C58-298E2B9AACBF}"/>
              </a:ext>
            </a:extLst>
          </p:cNvPr>
          <p:cNvSpPr txBox="1">
            <a:spLocks/>
          </p:cNvSpPr>
          <p:nvPr/>
        </p:nvSpPr>
        <p:spPr>
          <a:xfrm>
            <a:off x="1934315" y="5309726"/>
            <a:ext cx="1554318" cy="6791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Ms. Shiree Mack</a:t>
            </a:r>
          </a:p>
          <a:p>
            <a:pPr algn="ctr"/>
            <a:r>
              <a:rPr lang="en-US" sz="1200" dirty="0"/>
              <a:t>Research Officer</a:t>
            </a:r>
          </a:p>
          <a:p>
            <a:pPr algn="ctr"/>
            <a:r>
              <a:rPr lang="en-US" sz="1200" dirty="0"/>
              <a:t>Alice Springs</a:t>
            </a:r>
            <a:endParaRPr lang="en-AU" sz="1200" dirty="0"/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594F1059-DB7C-480F-842F-FCE1F10DEEDF}"/>
              </a:ext>
            </a:extLst>
          </p:cNvPr>
          <p:cNvSpPr txBox="1">
            <a:spLocks/>
          </p:cNvSpPr>
          <p:nvPr/>
        </p:nvSpPr>
        <p:spPr>
          <a:xfrm>
            <a:off x="3616939" y="2971021"/>
            <a:ext cx="1345678" cy="45797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Dr Renae Kirkham</a:t>
            </a:r>
          </a:p>
          <a:p>
            <a:pPr algn="ctr"/>
            <a:r>
              <a:rPr lang="en-US" sz="1200" dirty="0"/>
              <a:t>Lead Investigator</a:t>
            </a:r>
          </a:p>
          <a:p>
            <a:pPr algn="ctr"/>
            <a:r>
              <a:rPr lang="en-US" sz="1200" dirty="0"/>
              <a:t>Darwin</a:t>
            </a:r>
            <a:endParaRPr lang="en-AU" sz="1200" dirty="0"/>
          </a:p>
          <a:p>
            <a:pPr algn="ctr"/>
            <a:endParaRPr lang="en-AU" sz="1200" dirty="0"/>
          </a:p>
          <a:p>
            <a:pPr algn="ctr"/>
            <a:endParaRPr lang="en-AU" sz="1200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8304B748-B813-405E-A624-036012BD41F8}"/>
              </a:ext>
            </a:extLst>
          </p:cNvPr>
          <p:cNvSpPr txBox="1">
            <a:spLocks/>
          </p:cNvSpPr>
          <p:nvPr/>
        </p:nvSpPr>
        <p:spPr>
          <a:xfrm>
            <a:off x="3423799" y="5220341"/>
            <a:ext cx="2090623" cy="8566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Dr Athira Rohit</a:t>
            </a:r>
          </a:p>
          <a:p>
            <a:pPr algn="ctr"/>
            <a:r>
              <a:rPr lang="en-US" sz="1200" dirty="0"/>
              <a:t>Senior Research officer/Project Manager</a:t>
            </a:r>
          </a:p>
          <a:p>
            <a:pPr algn="ctr"/>
            <a:r>
              <a:rPr lang="en-US" sz="1200" dirty="0"/>
              <a:t>Darwin</a:t>
            </a:r>
            <a:endParaRPr lang="en-AU" sz="1200" dirty="0"/>
          </a:p>
          <a:p>
            <a:pPr algn="ctr"/>
            <a:endParaRPr lang="en-AU" sz="2000" dirty="0"/>
          </a:p>
        </p:txBody>
      </p:sp>
      <p:sp>
        <p:nvSpPr>
          <p:cNvPr id="21" name="Title 17">
            <a:extLst>
              <a:ext uri="{FF2B5EF4-FFF2-40B4-BE49-F238E27FC236}">
                <a16:creationId xmlns:a16="http://schemas.microsoft.com/office/drawing/2014/main" id="{6C75E4AB-20EA-4D9C-B33F-D7820DB8C5FC}"/>
              </a:ext>
            </a:extLst>
          </p:cNvPr>
          <p:cNvSpPr txBox="1">
            <a:spLocks/>
          </p:cNvSpPr>
          <p:nvPr/>
        </p:nvSpPr>
        <p:spPr>
          <a:xfrm>
            <a:off x="2102991" y="306065"/>
            <a:ext cx="7403529" cy="6797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300" dirty="0">
                <a:solidFill>
                  <a:srgbClr val="8A32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Team</a:t>
            </a:r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B796E6C0-71BD-4467-BD76-6A16DDEB7FDD}"/>
              </a:ext>
            </a:extLst>
          </p:cNvPr>
          <p:cNvSpPr txBox="1">
            <a:spLocks/>
          </p:cNvSpPr>
          <p:nvPr/>
        </p:nvSpPr>
        <p:spPr>
          <a:xfrm>
            <a:off x="5707563" y="1192886"/>
            <a:ext cx="6453572" cy="54878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Co-investigators</a:t>
            </a:r>
          </a:p>
          <a:p>
            <a:pPr algn="l"/>
            <a:r>
              <a:rPr lang="en-US" sz="1800" dirty="0"/>
              <a:t>Dr John Boffa - Central Australian Aboriginal Congress, Alice Springs</a:t>
            </a:r>
          </a:p>
          <a:p>
            <a:pPr algn="l"/>
            <a:r>
              <a:rPr lang="en-US" sz="1800" dirty="0"/>
              <a:t>Ms. Kathy Coulthard - Central Australian Health Service, Alice Springs</a:t>
            </a:r>
          </a:p>
          <a:p>
            <a:pPr algn="l"/>
            <a:r>
              <a:rPr lang="en-US" sz="1800" dirty="0"/>
              <a:t>Dr James Dowler - Central Australian Health Service, Alice Springs</a:t>
            </a:r>
          </a:p>
          <a:p>
            <a:pPr algn="l"/>
            <a:r>
              <a:rPr lang="en-US" sz="1800" dirty="0"/>
              <a:t>Dr Christine Connors – Top End Health Service, Darwin</a:t>
            </a:r>
          </a:p>
          <a:p>
            <a:pPr algn="l"/>
            <a:r>
              <a:rPr lang="en-US" sz="1800" dirty="0"/>
              <a:t>Dr Elizabeth Moore - Aboriginal Medical Services Alliance Northern Territory, Darwin</a:t>
            </a:r>
          </a:p>
          <a:p>
            <a:pPr algn="l"/>
            <a:r>
              <a:rPr lang="en-US" sz="1800" dirty="0"/>
              <a:t>Ms. Sian Graham - Menzies School of Health Research, Darwin</a:t>
            </a:r>
          </a:p>
          <a:p>
            <a:pPr algn="l"/>
            <a:r>
              <a:rPr lang="en-US" sz="1800" dirty="0"/>
              <a:t>Dr Angela Titmuss - Menzies School of Health Research, Darwin</a:t>
            </a:r>
          </a:p>
          <a:p>
            <a:pPr algn="l"/>
            <a:r>
              <a:rPr lang="en-US" sz="1800" dirty="0"/>
              <a:t>A/Prof Federica Barzi - Menzies School of Health Research, Darwin</a:t>
            </a:r>
          </a:p>
          <a:p>
            <a:pPr algn="l"/>
            <a:r>
              <a:rPr lang="en-US" sz="1800" dirty="0"/>
              <a:t>Prof Alex Brown - South Australian Health and Medical Research Institute, Adelaide</a:t>
            </a:r>
          </a:p>
          <a:p>
            <a:pPr algn="l"/>
            <a:r>
              <a:rPr lang="en-US" sz="1800" dirty="0"/>
              <a:t>Prof Louise Baur - University of Sydney</a:t>
            </a:r>
          </a:p>
          <a:p>
            <a:pPr algn="l"/>
            <a:r>
              <a:rPr lang="en-US" sz="1800" dirty="0"/>
              <a:t>Dr Karla Canuto - South Australian Health and Medical Research Institute, Adelaide</a:t>
            </a:r>
          </a:p>
          <a:p>
            <a:pPr algn="l"/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8" name="Date Placeholder 2">
            <a:extLst>
              <a:ext uri="{FF2B5EF4-FFF2-40B4-BE49-F238E27FC236}">
                <a16:creationId xmlns:a16="http://schemas.microsoft.com/office/drawing/2014/main" id="{ADB65B6D-EC37-49A5-8843-69D9D7D0A1EE}"/>
              </a:ext>
            </a:extLst>
          </p:cNvPr>
          <p:cNvSpPr txBox="1">
            <a:spLocks/>
          </p:cNvSpPr>
          <p:nvPr/>
        </p:nvSpPr>
        <p:spPr>
          <a:xfrm>
            <a:off x="282234" y="6232064"/>
            <a:ext cx="274505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000" dirty="0"/>
              <a:t>CA ASHN Research Showcase – October 8, 2020</a:t>
            </a:r>
            <a:endParaRPr lang="en-AU" sz="1000" dirty="0"/>
          </a:p>
        </p:txBody>
      </p:sp>
      <p:pic>
        <p:nvPicPr>
          <p:cNvPr id="24" name="Picture 23" descr="Menzies URL_RGB">
            <a:hlinkClick r:id="rId8"/>
            <a:extLst>
              <a:ext uri="{FF2B5EF4-FFF2-40B4-BE49-F238E27FC236}">
                <a16:creationId xmlns:a16="http://schemas.microsoft.com/office/drawing/2014/main" id="{C30DEC92-AA77-40E2-9CB7-8CAC06D07DBE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435397" cy="13760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2477819"/>
      </p:ext>
    </p:extLst>
  </p:cSld>
  <p:clrMapOvr>
    <a:masterClrMapping/>
  </p:clrMapOvr>
</p:sld>
</file>

<file path=ppt/theme/theme1.xml><?xml version="1.0" encoding="utf-8"?>
<a:theme xmlns:a="http://schemas.openxmlformats.org/drawingml/2006/main" name="CAAHSN Showcase - presentation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1274</Words>
  <Application>Microsoft Office PowerPoint</Application>
  <PresentationFormat>Widescreen</PresentationFormat>
  <Paragraphs>219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ＭＳ Ｐゴシック</vt:lpstr>
      <vt:lpstr>Arial</vt:lpstr>
      <vt:lpstr>Calibri</vt:lpstr>
      <vt:lpstr>Calibri Light</vt:lpstr>
      <vt:lpstr>Times New Roman</vt:lpstr>
      <vt:lpstr>CAAHSN Showcase - presentation template</vt:lpstr>
      <vt:lpstr>PowerPoint Presentation</vt:lpstr>
      <vt:lpstr>PowerPoint Presentation</vt:lpstr>
      <vt:lpstr>Background</vt:lpstr>
      <vt:lpstr>PowerPoint Presentation</vt:lpstr>
      <vt:lpstr>AIM 1 – Brief update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Athira Rohit</dc:creator>
  <cp:lastModifiedBy>Rebecca Bradley</cp:lastModifiedBy>
  <cp:revision>3</cp:revision>
  <dcterms:created xsi:type="dcterms:W3CDTF">2020-10-06T04:38:55Z</dcterms:created>
  <dcterms:modified xsi:type="dcterms:W3CDTF">2020-10-07T07:00:51Z</dcterms:modified>
</cp:coreProperties>
</file>